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1pPr>
    <a:lvl2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2pPr>
    <a:lvl3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3pPr>
    <a:lvl4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4pPr>
    <a:lvl5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5pPr>
    <a:lvl6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6pPr>
    <a:lvl7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7pPr>
    <a:lvl8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8pPr>
    <a:lvl9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1257300" y="5397500"/>
            <a:ext cx="21869400" cy="5461000"/>
          </a:xfrm>
          <a:prstGeom prst="rect">
            <a:avLst/>
          </a:prstGeom>
        </p:spPr>
        <p:txBody>
          <a:bodyPr/>
          <a:lstStyle>
            <a:lvl1pPr>
              <a:defRPr spc="298" sz="14900">
                <a:solidFill>
                  <a:srgbClr val="FFFFFF"/>
                </a:solidFill>
              </a:defRPr>
            </a:lvl1pPr>
          </a:lstStyle>
          <a:p>
            <a:pPr/>
            <a:r>
              <a:t>Title Text</a:t>
            </a:r>
          </a:p>
        </p:txBody>
      </p:sp>
      <p:sp>
        <p:nvSpPr>
          <p:cNvPr id="12" name="Body Level One…"/>
          <p:cNvSpPr txBox="1"/>
          <p:nvPr>
            <p:ph type="body" sz="quarter" idx="1"/>
          </p:nvPr>
        </p:nvSpPr>
        <p:spPr>
          <a:xfrm>
            <a:off x="1257300" y="2895600"/>
            <a:ext cx="21869400" cy="2501900"/>
          </a:xfrm>
          <a:prstGeom prst="rect">
            <a:avLst/>
          </a:prstGeom>
        </p:spPr>
        <p:txBody>
          <a:bodyPr anchor="b"/>
          <a:lstStyle>
            <a:lvl1pPr marL="0" indent="0" algn="ctr">
              <a:spcBef>
                <a:spcPts val="0"/>
              </a:spcBef>
              <a:buSzTx/>
              <a:buNone/>
              <a:defRPr cap="all" spc="308" sz="7700">
                <a:solidFill>
                  <a:srgbClr val="FFFFFF"/>
                </a:solidFill>
                <a:latin typeface="+mn-lt"/>
                <a:ea typeface="+mn-ea"/>
                <a:cs typeface="+mn-cs"/>
                <a:sym typeface="Futura"/>
              </a:defRPr>
            </a:lvl1pPr>
            <a:lvl2pPr marL="0" indent="0" algn="ctr">
              <a:spcBef>
                <a:spcPts val="0"/>
              </a:spcBef>
              <a:buSzTx/>
              <a:buNone/>
              <a:defRPr cap="all" spc="308" sz="7700">
                <a:solidFill>
                  <a:srgbClr val="FFFFFF"/>
                </a:solidFill>
                <a:latin typeface="+mn-lt"/>
                <a:ea typeface="+mn-ea"/>
                <a:cs typeface="+mn-cs"/>
                <a:sym typeface="Futura"/>
              </a:defRPr>
            </a:lvl2pPr>
            <a:lvl3pPr marL="0" indent="0" algn="ctr">
              <a:spcBef>
                <a:spcPts val="0"/>
              </a:spcBef>
              <a:buSzTx/>
              <a:buNone/>
              <a:defRPr cap="all" spc="308" sz="7700">
                <a:solidFill>
                  <a:srgbClr val="FFFFFF"/>
                </a:solidFill>
                <a:latin typeface="+mn-lt"/>
                <a:ea typeface="+mn-ea"/>
                <a:cs typeface="+mn-cs"/>
                <a:sym typeface="Futura"/>
              </a:defRPr>
            </a:lvl3pPr>
            <a:lvl4pPr marL="0" indent="0" algn="ctr">
              <a:spcBef>
                <a:spcPts val="0"/>
              </a:spcBef>
              <a:buSzTx/>
              <a:buNone/>
              <a:defRPr cap="all" spc="308" sz="7700">
                <a:solidFill>
                  <a:srgbClr val="FFFFFF"/>
                </a:solidFill>
                <a:latin typeface="+mn-lt"/>
                <a:ea typeface="+mn-ea"/>
                <a:cs typeface="+mn-cs"/>
                <a:sym typeface="Futura"/>
              </a:defRPr>
            </a:lvl4pPr>
            <a:lvl5pPr marL="0" indent="0" algn="ctr">
              <a:spcBef>
                <a:spcPts val="0"/>
              </a:spcBef>
              <a:buSzTx/>
              <a:buNone/>
              <a:defRPr cap="all" spc="308" sz="77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1257300" y="1854200"/>
            <a:ext cx="21869400" cy="105029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quarter" idx="13"/>
          </p:nvPr>
        </p:nvSpPr>
        <p:spPr>
          <a:xfrm>
            <a:off x="12636500" y="7213600"/>
            <a:ext cx="10477500" cy="524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5" name="Image"/>
          <p:cNvSpPr/>
          <p:nvPr>
            <p:ph type="pic" sz="quarter" idx="14"/>
          </p:nvPr>
        </p:nvSpPr>
        <p:spPr>
          <a:xfrm>
            <a:off x="12636500" y="1524000"/>
            <a:ext cx="10477500" cy="524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6" name="Image"/>
          <p:cNvSpPr/>
          <p:nvPr>
            <p:ph type="pic" sz="half" idx="15"/>
          </p:nvPr>
        </p:nvSpPr>
        <p:spPr>
          <a:xfrm>
            <a:off x="1270000" y="1524000"/>
            <a:ext cx="10477500" cy="109347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sz="half" idx="13"/>
          </p:nvPr>
        </p:nvSpPr>
        <p:spPr>
          <a:xfrm>
            <a:off x="12636500" y="1524000"/>
            <a:ext cx="10477500" cy="109347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5" name="Image"/>
          <p:cNvSpPr/>
          <p:nvPr>
            <p:ph type="pic" sz="half" idx="14"/>
          </p:nvPr>
        </p:nvSpPr>
        <p:spPr>
          <a:xfrm>
            <a:off x="1270000" y="1524000"/>
            <a:ext cx="10477500" cy="109347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6"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p:cNvSpPr txBox="1"/>
          <p:nvPr>
            <p:ph type="body" sz="quarter" idx="13"/>
          </p:nvPr>
        </p:nvSpPr>
        <p:spPr>
          <a:xfrm>
            <a:off x="11470640" y="9931400"/>
            <a:ext cx="1444779" cy="2705100"/>
          </a:xfrm>
          <a:prstGeom prst="rect">
            <a:avLst/>
          </a:prstGeom>
        </p:spPr>
        <p:txBody>
          <a:bodyPr wrap="none">
            <a:spAutoFit/>
          </a:bodyPr>
          <a:lstStyle>
            <a:lvl1pPr marL="0" indent="0" algn="ctr">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24" name="“"/>
          <p:cNvSpPr txBox="1"/>
          <p:nvPr>
            <p:ph type="body" sz="quarter" idx="14"/>
          </p:nvPr>
        </p:nvSpPr>
        <p:spPr>
          <a:xfrm>
            <a:off x="11470640" y="2514600"/>
            <a:ext cx="1444779" cy="2705100"/>
          </a:xfrm>
          <a:prstGeom prst="rect">
            <a:avLst/>
          </a:prstGeom>
        </p:spPr>
        <p:txBody>
          <a:bodyPr wrap="none">
            <a:spAutoFit/>
          </a:bodyPr>
          <a:lstStyle>
            <a:lvl1pPr marL="0" indent="0" algn="ctr">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25" name="— Johnny Appleseed"/>
          <p:cNvSpPr txBox="1"/>
          <p:nvPr>
            <p:ph type="body" sz="quarter" idx="15"/>
          </p:nvPr>
        </p:nvSpPr>
        <p:spPr>
          <a:xfrm>
            <a:off x="1257300" y="9118600"/>
            <a:ext cx="21869400" cy="762000"/>
          </a:xfrm>
          <a:prstGeom prst="rect">
            <a:avLst/>
          </a:prstGeom>
        </p:spPr>
        <p:txBody>
          <a:bodyPr anchor="ctr">
            <a:spAutoFit/>
          </a:bodyPr>
          <a:lstStyle>
            <a:lvl1pPr marL="0" indent="0" algn="ctr">
              <a:spcBef>
                <a:spcPts val="0"/>
              </a:spcBef>
              <a:buClrTx/>
              <a:buSzTx/>
              <a:buNone/>
              <a:defRPr i="1" spc="76" sz="3800">
                <a:solidFill>
                  <a:schemeClr val="accent5">
                    <a:satOff val="-10854"/>
                    <a:lumOff val="-10463"/>
                  </a:schemeClr>
                </a:solidFill>
              </a:defRPr>
            </a:lvl1pPr>
          </a:lstStyle>
          <a:p>
            <a:pPr/>
            <a:r>
              <a:t>— Johnny Appleseed</a:t>
            </a:r>
          </a:p>
        </p:txBody>
      </p:sp>
      <p:sp>
        <p:nvSpPr>
          <p:cNvPr id="126" name="Type a quote here."/>
          <p:cNvSpPr txBox="1"/>
          <p:nvPr>
            <p:ph type="body" sz="quarter" idx="16"/>
          </p:nvPr>
        </p:nvSpPr>
        <p:spPr>
          <a:xfrm>
            <a:off x="1257300" y="7518400"/>
            <a:ext cx="21869400" cy="1447800"/>
          </a:xfrm>
          <a:prstGeom prst="rect">
            <a:avLst/>
          </a:prstGeom>
        </p:spPr>
        <p:txBody>
          <a:bodyPr anchor="b">
            <a:spAutoFit/>
          </a:bodyPr>
          <a:lstStyle>
            <a:lvl1pPr marL="0" indent="0" algn="ctr">
              <a:spcBef>
                <a:spcPts val="500"/>
              </a:spcBef>
              <a:buClrTx/>
              <a:buSzTx/>
              <a:buNone/>
              <a:defRPr cap="all" spc="656" sz="8200">
                <a:latin typeface="+mn-lt"/>
                <a:ea typeface="+mn-ea"/>
                <a:cs typeface="+mn-cs"/>
                <a:sym typeface="Futura"/>
              </a:defRPr>
            </a:lvl1pPr>
          </a:lstStyle>
          <a:p>
            <a:pPr/>
            <a:r>
              <a:t>Type a quote here.</a:t>
            </a:r>
          </a:p>
        </p:txBody>
      </p:sp>
      <p:sp>
        <p:nvSpPr>
          <p:cNvPr id="12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0" y="0"/>
            <a:ext cx="24384000" cy="1371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800100" y="3987800"/>
            <a:ext cx="22771100" cy="89916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21" name="Title Text"/>
          <p:cNvSpPr txBox="1"/>
          <p:nvPr>
            <p:ph type="title"/>
          </p:nvPr>
        </p:nvSpPr>
        <p:spPr>
          <a:xfrm>
            <a:off x="1257300" y="1663700"/>
            <a:ext cx="21869400" cy="1866900"/>
          </a:xfrm>
          <a:prstGeom prst="rect">
            <a:avLst/>
          </a:prstGeom>
        </p:spPr>
        <p:txBody>
          <a:bodyPr/>
          <a:lstStyle>
            <a:lvl1pPr>
              <a:lnSpc>
                <a:spcPct val="80000"/>
              </a:lnSpc>
              <a:defRPr spc="209" sz="10500">
                <a:solidFill>
                  <a:srgbClr val="FFFFFF"/>
                </a:solidFill>
              </a:defRPr>
            </a:lvl1pPr>
          </a:lstStyle>
          <a:p>
            <a:pPr/>
            <a:r>
              <a:t>Title Text</a:t>
            </a:r>
          </a:p>
        </p:txBody>
      </p:sp>
      <p:sp>
        <p:nvSpPr>
          <p:cNvPr id="22" name="Body Level One…"/>
          <p:cNvSpPr txBox="1"/>
          <p:nvPr>
            <p:ph type="body" sz="quarter" idx="1"/>
          </p:nvPr>
        </p:nvSpPr>
        <p:spPr>
          <a:xfrm>
            <a:off x="1257300" y="711200"/>
            <a:ext cx="21869400" cy="952500"/>
          </a:xfrm>
          <a:prstGeom prst="rect">
            <a:avLst/>
          </a:prstGeom>
        </p:spPr>
        <p:txBody>
          <a:bodyPr/>
          <a:lstStyle>
            <a:lvl1pPr marL="0" indent="0" algn="ctr">
              <a:spcBef>
                <a:spcPts val="0"/>
              </a:spcBef>
              <a:buClrTx/>
              <a:buSzTx/>
              <a:buNone/>
              <a:defRPr cap="all" spc="116" sz="5800">
                <a:solidFill>
                  <a:srgbClr val="FFFFFF"/>
                </a:solidFill>
                <a:latin typeface="+mn-lt"/>
                <a:ea typeface="+mn-ea"/>
                <a:cs typeface="+mn-cs"/>
                <a:sym typeface="Futura"/>
              </a:defRPr>
            </a:lvl1pPr>
            <a:lvl2pPr marL="0" indent="0" algn="ctr">
              <a:spcBef>
                <a:spcPts val="0"/>
              </a:spcBef>
              <a:buClrTx/>
              <a:buSzTx/>
              <a:buNone/>
              <a:defRPr cap="all" spc="116" sz="5800">
                <a:solidFill>
                  <a:srgbClr val="FFFFFF"/>
                </a:solidFill>
                <a:latin typeface="+mn-lt"/>
                <a:ea typeface="+mn-ea"/>
                <a:cs typeface="+mn-cs"/>
                <a:sym typeface="Futura"/>
              </a:defRPr>
            </a:lvl2pPr>
            <a:lvl3pPr marL="0" indent="0" algn="ctr">
              <a:spcBef>
                <a:spcPts val="0"/>
              </a:spcBef>
              <a:buClrTx/>
              <a:buSzTx/>
              <a:buNone/>
              <a:defRPr cap="all" spc="116" sz="5800">
                <a:solidFill>
                  <a:srgbClr val="FFFFFF"/>
                </a:solidFill>
                <a:latin typeface="+mn-lt"/>
                <a:ea typeface="+mn-ea"/>
                <a:cs typeface="+mn-cs"/>
                <a:sym typeface="Futura"/>
              </a:defRPr>
            </a:lvl3pPr>
            <a:lvl4pPr marL="0" indent="0" algn="ctr">
              <a:spcBef>
                <a:spcPts val="0"/>
              </a:spcBef>
              <a:buClrTx/>
              <a:buSzTx/>
              <a:buNone/>
              <a:defRPr cap="all" spc="116" sz="5800">
                <a:solidFill>
                  <a:srgbClr val="FFFFFF"/>
                </a:solidFill>
                <a:latin typeface="+mn-lt"/>
                <a:ea typeface="+mn-ea"/>
                <a:cs typeface="+mn-cs"/>
                <a:sym typeface="Futura"/>
              </a:defRPr>
            </a:lvl4pPr>
            <a:lvl5pPr marL="0" indent="0" algn="ctr">
              <a:spcBef>
                <a:spcPts val="0"/>
              </a:spcBef>
              <a:buClrTx/>
              <a:buSzTx/>
              <a:buNone/>
              <a:defRPr cap="all" spc="116" sz="58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13"/>
          </p:nvPr>
        </p:nvSpPr>
        <p:spPr>
          <a:xfrm>
            <a:off x="1244600" y="3251200"/>
            <a:ext cx="21869400" cy="92075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1257300" y="1879600"/>
            <a:ext cx="21869400" cy="723900"/>
          </a:xfrm>
          <a:prstGeom prst="rect">
            <a:avLst/>
          </a:prstGeom>
        </p:spPr>
        <p:txBody>
          <a:bodyPr/>
          <a:lstStyle>
            <a:lvl1pPr marL="0" indent="0" algn="ctr">
              <a:spcBef>
                <a:spcPts val="0"/>
              </a:spcBef>
              <a:buSzTx/>
              <a:buNone/>
              <a:defRPr cap="all" spc="342" sz="3800">
                <a:latin typeface="+mn-lt"/>
                <a:ea typeface="+mn-ea"/>
                <a:cs typeface="+mn-cs"/>
                <a:sym typeface="Futura"/>
              </a:defRPr>
            </a:lvl1pPr>
            <a:lvl2pPr marL="0" indent="0" algn="ctr">
              <a:spcBef>
                <a:spcPts val="0"/>
              </a:spcBef>
              <a:buSzTx/>
              <a:buNone/>
              <a:defRPr cap="all" spc="342" sz="3800">
                <a:latin typeface="+mn-lt"/>
                <a:ea typeface="+mn-ea"/>
                <a:cs typeface="+mn-cs"/>
                <a:sym typeface="Futura"/>
              </a:defRPr>
            </a:lvl2pPr>
            <a:lvl3pPr marL="0" indent="0" algn="ctr">
              <a:spcBef>
                <a:spcPts val="0"/>
              </a:spcBef>
              <a:buSzTx/>
              <a:buNone/>
              <a:defRPr cap="all" spc="342" sz="3800">
                <a:latin typeface="+mn-lt"/>
                <a:ea typeface="+mn-ea"/>
                <a:cs typeface="+mn-cs"/>
                <a:sym typeface="Futura"/>
              </a:defRPr>
            </a:lvl3pPr>
            <a:lvl4pPr marL="0" indent="0" algn="ctr">
              <a:spcBef>
                <a:spcPts val="0"/>
              </a:spcBef>
              <a:buSzTx/>
              <a:buNone/>
              <a:defRPr cap="all" spc="342" sz="3800">
                <a:latin typeface="+mn-lt"/>
                <a:ea typeface="+mn-ea"/>
                <a:cs typeface="+mn-cs"/>
                <a:sym typeface="Futura"/>
              </a:defRPr>
            </a:lvl4pPr>
            <a:lvl5pPr marL="0" indent="0" algn="ctr">
              <a:spcBef>
                <a:spcPts val="0"/>
              </a:spcBef>
              <a:buSzTx/>
              <a:buNone/>
              <a:defRPr cap="all" spc="342" sz="38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1257300" y="4343400"/>
            <a:ext cx="21869400" cy="5016500"/>
          </a:xfrm>
          <a:prstGeom prst="rect">
            <a:avLst/>
          </a:prstGeom>
        </p:spPr>
        <p:txBody>
          <a:bodyPr anchor="ctr"/>
          <a:lstStyle>
            <a:lvl1pPr>
              <a:defRPr spc="298" sz="149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1257300" y="4343400"/>
            <a:ext cx="21869400" cy="5016500"/>
          </a:xfrm>
          <a:prstGeom prst="rect">
            <a:avLst/>
          </a:prstGeom>
        </p:spPr>
        <p:txBody>
          <a:bodyPr anchor="ctr"/>
          <a:lstStyle>
            <a:lvl1pPr>
              <a:defRPr spc="298" sz="149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idx="13"/>
          </p:nvPr>
        </p:nvSpPr>
        <p:spPr>
          <a:xfrm>
            <a:off x="10464800" y="1530350"/>
            <a:ext cx="12661900" cy="109220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57" name="Title Text"/>
          <p:cNvSpPr txBox="1"/>
          <p:nvPr>
            <p:ph type="title"/>
          </p:nvPr>
        </p:nvSpPr>
        <p:spPr>
          <a:xfrm>
            <a:off x="1257300" y="5892800"/>
            <a:ext cx="8483600" cy="5029200"/>
          </a:xfrm>
          <a:prstGeom prst="rect">
            <a:avLst/>
          </a:prstGeom>
        </p:spPr>
        <p:txBody>
          <a:bodyPr/>
          <a:lstStyle>
            <a:lvl1pPr algn="l">
              <a:lnSpc>
                <a:spcPct val="80000"/>
              </a:lnSpc>
              <a:defRPr spc="209" sz="10500"/>
            </a:lvl1pPr>
          </a:lstStyle>
          <a:p>
            <a:pPr/>
            <a:r>
              <a:t>Title Text</a:t>
            </a:r>
          </a:p>
        </p:txBody>
      </p:sp>
      <p:sp>
        <p:nvSpPr>
          <p:cNvPr id="58" name="Body Level One…"/>
          <p:cNvSpPr txBox="1"/>
          <p:nvPr>
            <p:ph type="body" sz="quarter" idx="1"/>
          </p:nvPr>
        </p:nvSpPr>
        <p:spPr>
          <a:xfrm>
            <a:off x="1257300" y="4000500"/>
            <a:ext cx="8483600" cy="1905000"/>
          </a:xfrm>
          <a:prstGeom prst="rect">
            <a:avLst/>
          </a:prstGeom>
        </p:spPr>
        <p:txBody>
          <a:bodyPr anchor="b"/>
          <a:lstStyle>
            <a:lvl1pPr marL="0" indent="0">
              <a:spcBef>
                <a:spcPts val="0"/>
              </a:spcBef>
              <a:buClrTx/>
              <a:buSzTx/>
              <a:buNone/>
              <a:defRPr cap="all" spc="116" sz="5800">
                <a:latin typeface="+mn-lt"/>
                <a:ea typeface="+mn-ea"/>
                <a:cs typeface="+mn-cs"/>
                <a:sym typeface="Futura"/>
              </a:defRPr>
            </a:lvl1pPr>
            <a:lvl2pPr marL="0" indent="0">
              <a:spcBef>
                <a:spcPts val="0"/>
              </a:spcBef>
              <a:buClrTx/>
              <a:buSzTx/>
              <a:buNone/>
              <a:defRPr cap="all" spc="116" sz="5800">
                <a:latin typeface="+mn-lt"/>
                <a:ea typeface="+mn-ea"/>
                <a:cs typeface="+mn-cs"/>
                <a:sym typeface="Futura"/>
              </a:defRPr>
            </a:lvl2pPr>
            <a:lvl3pPr marL="0" indent="0">
              <a:spcBef>
                <a:spcPts val="0"/>
              </a:spcBef>
              <a:buClrTx/>
              <a:buSzTx/>
              <a:buNone/>
              <a:defRPr cap="all" spc="116" sz="5800">
                <a:latin typeface="+mn-lt"/>
                <a:ea typeface="+mn-ea"/>
                <a:cs typeface="+mn-cs"/>
                <a:sym typeface="Futura"/>
              </a:defRPr>
            </a:lvl3pPr>
            <a:lvl4pPr marL="0" indent="0">
              <a:spcBef>
                <a:spcPts val="0"/>
              </a:spcBef>
              <a:buClrTx/>
              <a:buSzTx/>
              <a:buNone/>
              <a:defRPr cap="all" spc="116" sz="5800">
                <a:latin typeface="+mn-lt"/>
                <a:ea typeface="+mn-ea"/>
                <a:cs typeface="+mn-cs"/>
                <a:sym typeface="Futura"/>
              </a:defRPr>
            </a:lvl4pPr>
            <a:lvl5pPr marL="0" indent="0">
              <a:spcBef>
                <a:spcPts val="0"/>
              </a:spcBef>
              <a:buClrTx/>
              <a:buSzTx/>
              <a:buNone/>
              <a:defRPr cap="all" spc="116" sz="58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13"/>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13"/>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sz="half" idx="13"/>
          </p:nvPr>
        </p:nvSpPr>
        <p:spPr>
          <a:xfrm>
            <a:off x="10464800" y="3289300"/>
            <a:ext cx="12636500" cy="91694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86" name="Lorem ipsum"/>
          <p:cNvSpPr txBox="1"/>
          <p:nvPr>
            <p:ph type="body" sz="quarter" idx="14"/>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Lorem ipsum</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1257300" y="3632200"/>
            <a:ext cx="8382000" cy="8470900"/>
          </a:xfrm>
          <a:prstGeom prst="rect">
            <a:avLst/>
          </a:prstGeom>
        </p:spPr>
        <p:txBody>
          <a:bodyPr/>
          <a:lstStyle>
            <a:lvl1pPr>
              <a:spcBef>
                <a:spcPts val="4000"/>
              </a:spcBef>
              <a:defRPr spc="70" sz="3500"/>
            </a:lvl1pPr>
            <a:lvl2pPr>
              <a:spcBef>
                <a:spcPts val="4000"/>
              </a:spcBef>
              <a:defRPr spc="70" sz="3500"/>
            </a:lvl2pPr>
            <a:lvl3pPr>
              <a:spcBef>
                <a:spcPts val="4000"/>
              </a:spcBef>
              <a:defRPr spc="70" sz="3500"/>
            </a:lvl3pPr>
            <a:lvl4pPr>
              <a:spcBef>
                <a:spcPts val="4000"/>
              </a:spcBef>
              <a:defRPr spc="70" sz="3500"/>
            </a:lvl4pPr>
            <a:lvl5pPr>
              <a:spcBef>
                <a:spcPts val="4000"/>
              </a:spcBef>
              <a:defRPr spc="70" sz="35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1257300" y="825500"/>
            <a:ext cx="21869400" cy="1054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1257300" y="3352800"/>
            <a:ext cx="21869400" cy="9067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2392" y="12971239"/>
            <a:ext cx="479216" cy="498922"/>
          </a:xfrm>
          <a:prstGeom prst="rect">
            <a:avLst/>
          </a:prstGeom>
          <a:ln w="12700">
            <a:miter lim="400000"/>
          </a:ln>
        </p:spPr>
        <p:txBody>
          <a:bodyPr wrap="none" lIns="50800" tIns="50800" rIns="50800" bIns="50800" anchor="ctr">
            <a:spAutoFit/>
          </a:bodyPr>
          <a:lstStyle>
            <a:lvl1pPr>
              <a:defRPr cap="all" spc="48" sz="2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647700" rtl="0" latinLnBrk="0">
        <a:lnSpc>
          <a:spcPct val="100000"/>
        </a:lnSpc>
        <a:spcBef>
          <a:spcPts val="0"/>
        </a:spcBef>
        <a:spcAft>
          <a:spcPts val="0"/>
        </a:spcAft>
        <a:buClrTx/>
        <a:buSzTx/>
        <a:buFontTx/>
        <a:buNone/>
        <a:tabLst/>
        <a:defRPr b="0" baseline="0" cap="all" i="0" spc="116" strike="noStrike" sz="5800" u="none">
          <a:ln>
            <a:noFill/>
          </a:ln>
          <a:solidFill>
            <a:srgbClr val="5B5854"/>
          </a:solidFill>
          <a:uFillTx/>
          <a:latin typeface="+mn-lt"/>
          <a:ea typeface="+mn-ea"/>
          <a:cs typeface="+mn-cs"/>
          <a:sym typeface="Futura"/>
        </a:defRPr>
      </a:lvl1pPr>
      <a:lvl2pPr marL="0" marR="0" indent="342900" algn="ctr" defTabSz="647700" rtl="0" latinLnBrk="0">
        <a:lnSpc>
          <a:spcPct val="100000"/>
        </a:lnSpc>
        <a:spcBef>
          <a:spcPts val="0"/>
        </a:spcBef>
        <a:spcAft>
          <a:spcPts val="0"/>
        </a:spcAft>
        <a:buClrTx/>
        <a:buSzTx/>
        <a:buFontTx/>
        <a:buNone/>
        <a:tabLst/>
        <a:defRPr b="0" baseline="0" cap="all" i="0" spc="116" strike="noStrike" sz="5800" u="none">
          <a:ln>
            <a:noFill/>
          </a:ln>
          <a:solidFill>
            <a:srgbClr val="5B5854"/>
          </a:solidFill>
          <a:uFillTx/>
          <a:latin typeface="+mn-lt"/>
          <a:ea typeface="+mn-ea"/>
          <a:cs typeface="+mn-cs"/>
          <a:sym typeface="Futura"/>
        </a:defRPr>
      </a:lvl2pPr>
      <a:lvl3pPr marL="0" marR="0" indent="685800" algn="ctr" defTabSz="647700" rtl="0" latinLnBrk="0">
        <a:lnSpc>
          <a:spcPct val="100000"/>
        </a:lnSpc>
        <a:spcBef>
          <a:spcPts val="0"/>
        </a:spcBef>
        <a:spcAft>
          <a:spcPts val="0"/>
        </a:spcAft>
        <a:buClrTx/>
        <a:buSzTx/>
        <a:buFontTx/>
        <a:buNone/>
        <a:tabLst/>
        <a:defRPr b="0" baseline="0" cap="all" i="0" spc="116" strike="noStrike" sz="5800" u="none">
          <a:ln>
            <a:noFill/>
          </a:ln>
          <a:solidFill>
            <a:srgbClr val="5B5854"/>
          </a:solidFill>
          <a:uFillTx/>
          <a:latin typeface="+mn-lt"/>
          <a:ea typeface="+mn-ea"/>
          <a:cs typeface="+mn-cs"/>
          <a:sym typeface="Futura"/>
        </a:defRPr>
      </a:lvl3pPr>
      <a:lvl4pPr marL="0" marR="0" indent="1028700" algn="ctr" defTabSz="647700" rtl="0" latinLnBrk="0">
        <a:lnSpc>
          <a:spcPct val="100000"/>
        </a:lnSpc>
        <a:spcBef>
          <a:spcPts val="0"/>
        </a:spcBef>
        <a:spcAft>
          <a:spcPts val="0"/>
        </a:spcAft>
        <a:buClrTx/>
        <a:buSzTx/>
        <a:buFontTx/>
        <a:buNone/>
        <a:tabLst/>
        <a:defRPr b="0" baseline="0" cap="all" i="0" spc="116" strike="noStrike" sz="5800" u="none">
          <a:ln>
            <a:noFill/>
          </a:ln>
          <a:solidFill>
            <a:srgbClr val="5B5854"/>
          </a:solidFill>
          <a:uFillTx/>
          <a:latin typeface="+mn-lt"/>
          <a:ea typeface="+mn-ea"/>
          <a:cs typeface="+mn-cs"/>
          <a:sym typeface="Futura"/>
        </a:defRPr>
      </a:lvl4pPr>
      <a:lvl5pPr marL="0" marR="0" indent="1371600" algn="ctr" defTabSz="647700" rtl="0" latinLnBrk="0">
        <a:lnSpc>
          <a:spcPct val="100000"/>
        </a:lnSpc>
        <a:spcBef>
          <a:spcPts val="0"/>
        </a:spcBef>
        <a:spcAft>
          <a:spcPts val="0"/>
        </a:spcAft>
        <a:buClrTx/>
        <a:buSzTx/>
        <a:buFontTx/>
        <a:buNone/>
        <a:tabLst/>
        <a:defRPr b="0" baseline="0" cap="all" i="0" spc="116" strike="noStrike" sz="5800" u="none">
          <a:ln>
            <a:noFill/>
          </a:ln>
          <a:solidFill>
            <a:srgbClr val="5B5854"/>
          </a:solidFill>
          <a:uFillTx/>
          <a:latin typeface="+mn-lt"/>
          <a:ea typeface="+mn-ea"/>
          <a:cs typeface="+mn-cs"/>
          <a:sym typeface="Futura"/>
        </a:defRPr>
      </a:lvl5pPr>
      <a:lvl6pPr marL="0" marR="0" indent="1714500" algn="ctr" defTabSz="647700" rtl="0" latinLnBrk="0">
        <a:lnSpc>
          <a:spcPct val="100000"/>
        </a:lnSpc>
        <a:spcBef>
          <a:spcPts val="0"/>
        </a:spcBef>
        <a:spcAft>
          <a:spcPts val="0"/>
        </a:spcAft>
        <a:buClrTx/>
        <a:buSzTx/>
        <a:buFontTx/>
        <a:buNone/>
        <a:tabLst/>
        <a:defRPr b="0" baseline="0" cap="all" i="0" spc="116" strike="noStrike" sz="5800" u="none">
          <a:ln>
            <a:noFill/>
          </a:ln>
          <a:solidFill>
            <a:srgbClr val="5B5854"/>
          </a:solidFill>
          <a:uFillTx/>
          <a:latin typeface="+mn-lt"/>
          <a:ea typeface="+mn-ea"/>
          <a:cs typeface="+mn-cs"/>
          <a:sym typeface="Futura"/>
        </a:defRPr>
      </a:lvl6pPr>
      <a:lvl7pPr marL="0" marR="0" indent="2057400" algn="ctr" defTabSz="647700" rtl="0" latinLnBrk="0">
        <a:lnSpc>
          <a:spcPct val="100000"/>
        </a:lnSpc>
        <a:spcBef>
          <a:spcPts val="0"/>
        </a:spcBef>
        <a:spcAft>
          <a:spcPts val="0"/>
        </a:spcAft>
        <a:buClrTx/>
        <a:buSzTx/>
        <a:buFontTx/>
        <a:buNone/>
        <a:tabLst/>
        <a:defRPr b="0" baseline="0" cap="all" i="0" spc="116" strike="noStrike" sz="5800" u="none">
          <a:ln>
            <a:noFill/>
          </a:ln>
          <a:solidFill>
            <a:srgbClr val="5B5854"/>
          </a:solidFill>
          <a:uFillTx/>
          <a:latin typeface="+mn-lt"/>
          <a:ea typeface="+mn-ea"/>
          <a:cs typeface="+mn-cs"/>
          <a:sym typeface="Futura"/>
        </a:defRPr>
      </a:lvl7pPr>
      <a:lvl8pPr marL="0" marR="0" indent="2400300" algn="ctr" defTabSz="647700" rtl="0" latinLnBrk="0">
        <a:lnSpc>
          <a:spcPct val="100000"/>
        </a:lnSpc>
        <a:spcBef>
          <a:spcPts val="0"/>
        </a:spcBef>
        <a:spcAft>
          <a:spcPts val="0"/>
        </a:spcAft>
        <a:buClrTx/>
        <a:buSzTx/>
        <a:buFontTx/>
        <a:buNone/>
        <a:tabLst/>
        <a:defRPr b="0" baseline="0" cap="all" i="0" spc="116" strike="noStrike" sz="5800" u="none">
          <a:ln>
            <a:noFill/>
          </a:ln>
          <a:solidFill>
            <a:srgbClr val="5B5854"/>
          </a:solidFill>
          <a:uFillTx/>
          <a:latin typeface="+mn-lt"/>
          <a:ea typeface="+mn-ea"/>
          <a:cs typeface="+mn-cs"/>
          <a:sym typeface="Futura"/>
        </a:defRPr>
      </a:lvl8pPr>
      <a:lvl9pPr marL="0" marR="0" indent="2743200" algn="ctr" defTabSz="647700" rtl="0" latinLnBrk="0">
        <a:lnSpc>
          <a:spcPct val="100000"/>
        </a:lnSpc>
        <a:spcBef>
          <a:spcPts val="0"/>
        </a:spcBef>
        <a:spcAft>
          <a:spcPts val="0"/>
        </a:spcAft>
        <a:buClrTx/>
        <a:buSzTx/>
        <a:buFontTx/>
        <a:buNone/>
        <a:tabLst/>
        <a:defRPr b="0" baseline="0" cap="all" i="0" spc="116" strike="noStrike" sz="5800" u="none">
          <a:ln>
            <a:noFill/>
          </a:ln>
          <a:solidFill>
            <a:srgbClr val="5B5854"/>
          </a:solidFill>
          <a:uFillTx/>
          <a:latin typeface="+mn-lt"/>
          <a:ea typeface="+mn-ea"/>
          <a:cs typeface="+mn-cs"/>
          <a:sym typeface="Futura"/>
        </a:defRPr>
      </a:lvl9pPr>
    </p:titleStyle>
    <p:bodyStyle>
      <a:lvl1pPr marL="50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ln>
            <a:noFill/>
          </a:ln>
          <a:solidFill>
            <a:srgbClr val="5B5854"/>
          </a:solidFill>
          <a:uFillTx/>
          <a:latin typeface="Avenir Medium"/>
          <a:ea typeface="Avenir Medium"/>
          <a:cs typeface="Avenir Medium"/>
          <a:sym typeface="Avenir Medium"/>
        </a:defRPr>
      </a:lvl1pPr>
      <a:lvl2pPr marL="101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ln>
            <a:noFill/>
          </a:ln>
          <a:solidFill>
            <a:srgbClr val="5B5854"/>
          </a:solidFill>
          <a:uFillTx/>
          <a:latin typeface="Avenir Medium"/>
          <a:ea typeface="Avenir Medium"/>
          <a:cs typeface="Avenir Medium"/>
          <a:sym typeface="Avenir Medium"/>
        </a:defRPr>
      </a:lvl2pPr>
      <a:lvl3pPr marL="152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ln>
            <a:noFill/>
          </a:ln>
          <a:solidFill>
            <a:srgbClr val="5B5854"/>
          </a:solidFill>
          <a:uFillTx/>
          <a:latin typeface="Avenir Medium"/>
          <a:ea typeface="Avenir Medium"/>
          <a:cs typeface="Avenir Medium"/>
          <a:sym typeface="Avenir Medium"/>
        </a:defRPr>
      </a:lvl3pPr>
      <a:lvl4pPr marL="203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ln>
            <a:noFill/>
          </a:ln>
          <a:solidFill>
            <a:srgbClr val="5B5854"/>
          </a:solidFill>
          <a:uFillTx/>
          <a:latin typeface="Avenir Medium"/>
          <a:ea typeface="Avenir Medium"/>
          <a:cs typeface="Avenir Medium"/>
          <a:sym typeface="Avenir Medium"/>
        </a:defRPr>
      </a:lvl4pPr>
      <a:lvl5pPr marL="2540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ln>
            <a:noFill/>
          </a:ln>
          <a:solidFill>
            <a:srgbClr val="5B5854"/>
          </a:solidFill>
          <a:uFillTx/>
          <a:latin typeface="Avenir Medium"/>
          <a:ea typeface="Avenir Medium"/>
          <a:cs typeface="Avenir Medium"/>
          <a:sym typeface="Avenir Medium"/>
        </a:defRPr>
      </a:lvl5pPr>
      <a:lvl6pPr marL="304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ln>
            <a:noFill/>
          </a:ln>
          <a:solidFill>
            <a:srgbClr val="5B5854"/>
          </a:solidFill>
          <a:uFillTx/>
          <a:latin typeface="Avenir Medium"/>
          <a:ea typeface="Avenir Medium"/>
          <a:cs typeface="Avenir Medium"/>
          <a:sym typeface="Avenir Medium"/>
        </a:defRPr>
      </a:lvl6pPr>
      <a:lvl7pPr marL="355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ln>
            <a:noFill/>
          </a:ln>
          <a:solidFill>
            <a:srgbClr val="5B5854"/>
          </a:solidFill>
          <a:uFillTx/>
          <a:latin typeface="Avenir Medium"/>
          <a:ea typeface="Avenir Medium"/>
          <a:cs typeface="Avenir Medium"/>
          <a:sym typeface="Avenir Medium"/>
        </a:defRPr>
      </a:lvl7pPr>
      <a:lvl8pPr marL="406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ln>
            <a:noFill/>
          </a:ln>
          <a:solidFill>
            <a:srgbClr val="5B5854"/>
          </a:solidFill>
          <a:uFillTx/>
          <a:latin typeface="Avenir Medium"/>
          <a:ea typeface="Avenir Medium"/>
          <a:cs typeface="Avenir Medium"/>
          <a:sym typeface="Avenir Medium"/>
        </a:defRPr>
      </a:lvl8pPr>
      <a:lvl9pPr marL="457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ln>
            <a:noFill/>
          </a:ln>
          <a:solidFill>
            <a:srgbClr val="5B5854"/>
          </a:solidFill>
          <a:uFillTx/>
          <a:latin typeface="Avenir Medium"/>
          <a:ea typeface="Avenir Medium"/>
          <a:cs typeface="Avenir Medium"/>
          <a:sym typeface="Avenir Medium"/>
        </a:defRPr>
      </a:lvl9pPr>
    </p:bodyStyle>
    <p:otherStyle>
      <a:lvl1pPr marL="0" marR="0" indent="0" algn="ctr" defTabSz="647700" latinLnBrk="0">
        <a:lnSpc>
          <a:spcPct val="100000"/>
        </a:lnSpc>
        <a:spcBef>
          <a:spcPts val="0"/>
        </a:spcBef>
        <a:spcAft>
          <a:spcPts val="0"/>
        </a:spcAft>
        <a:buClrTx/>
        <a:buSzTx/>
        <a:buFontTx/>
        <a:buNone/>
        <a:tabLst/>
        <a:defRPr b="0" baseline="0" cap="all" i="0" spc="48" strike="noStrike" sz="2400" u="none">
          <a:ln>
            <a:noFill/>
          </a:ln>
          <a:solidFill>
            <a:schemeClr val="tx1"/>
          </a:solidFill>
          <a:uFillTx/>
          <a:latin typeface="+mn-lt"/>
          <a:ea typeface="+mn-ea"/>
          <a:cs typeface="+mn-cs"/>
          <a:sym typeface="Futura"/>
        </a:defRPr>
      </a:lvl1pPr>
      <a:lvl2pPr marL="0" marR="0" indent="228600" algn="ctr" defTabSz="647700" latinLnBrk="0">
        <a:lnSpc>
          <a:spcPct val="100000"/>
        </a:lnSpc>
        <a:spcBef>
          <a:spcPts val="0"/>
        </a:spcBef>
        <a:spcAft>
          <a:spcPts val="0"/>
        </a:spcAft>
        <a:buClrTx/>
        <a:buSzTx/>
        <a:buFontTx/>
        <a:buNone/>
        <a:tabLst/>
        <a:defRPr b="0" baseline="0" cap="all" i="0" spc="48" strike="noStrike" sz="2400" u="none">
          <a:ln>
            <a:noFill/>
          </a:ln>
          <a:solidFill>
            <a:schemeClr val="tx1"/>
          </a:solidFill>
          <a:uFillTx/>
          <a:latin typeface="+mn-lt"/>
          <a:ea typeface="+mn-ea"/>
          <a:cs typeface="+mn-cs"/>
          <a:sym typeface="Futura"/>
        </a:defRPr>
      </a:lvl2pPr>
      <a:lvl3pPr marL="0" marR="0" indent="457200" algn="ctr" defTabSz="647700" latinLnBrk="0">
        <a:lnSpc>
          <a:spcPct val="100000"/>
        </a:lnSpc>
        <a:spcBef>
          <a:spcPts val="0"/>
        </a:spcBef>
        <a:spcAft>
          <a:spcPts val="0"/>
        </a:spcAft>
        <a:buClrTx/>
        <a:buSzTx/>
        <a:buFontTx/>
        <a:buNone/>
        <a:tabLst/>
        <a:defRPr b="0" baseline="0" cap="all" i="0" spc="48" strike="noStrike" sz="2400" u="none">
          <a:ln>
            <a:noFill/>
          </a:ln>
          <a:solidFill>
            <a:schemeClr val="tx1"/>
          </a:solidFill>
          <a:uFillTx/>
          <a:latin typeface="+mn-lt"/>
          <a:ea typeface="+mn-ea"/>
          <a:cs typeface="+mn-cs"/>
          <a:sym typeface="Futura"/>
        </a:defRPr>
      </a:lvl3pPr>
      <a:lvl4pPr marL="0" marR="0" indent="685800" algn="ctr" defTabSz="647700" latinLnBrk="0">
        <a:lnSpc>
          <a:spcPct val="100000"/>
        </a:lnSpc>
        <a:spcBef>
          <a:spcPts val="0"/>
        </a:spcBef>
        <a:spcAft>
          <a:spcPts val="0"/>
        </a:spcAft>
        <a:buClrTx/>
        <a:buSzTx/>
        <a:buFontTx/>
        <a:buNone/>
        <a:tabLst/>
        <a:defRPr b="0" baseline="0" cap="all" i="0" spc="48" strike="noStrike" sz="2400" u="none">
          <a:ln>
            <a:noFill/>
          </a:ln>
          <a:solidFill>
            <a:schemeClr val="tx1"/>
          </a:solidFill>
          <a:uFillTx/>
          <a:latin typeface="+mn-lt"/>
          <a:ea typeface="+mn-ea"/>
          <a:cs typeface="+mn-cs"/>
          <a:sym typeface="Futura"/>
        </a:defRPr>
      </a:lvl4pPr>
      <a:lvl5pPr marL="0" marR="0" indent="914400" algn="ctr" defTabSz="647700" latinLnBrk="0">
        <a:lnSpc>
          <a:spcPct val="100000"/>
        </a:lnSpc>
        <a:spcBef>
          <a:spcPts val="0"/>
        </a:spcBef>
        <a:spcAft>
          <a:spcPts val="0"/>
        </a:spcAft>
        <a:buClrTx/>
        <a:buSzTx/>
        <a:buFontTx/>
        <a:buNone/>
        <a:tabLst/>
        <a:defRPr b="0" baseline="0" cap="all" i="0" spc="48" strike="noStrike" sz="2400" u="none">
          <a:ln>
            <a:noFill/>
          </a:ln>
          <a:solidFill>
            <a:schemeClr val="tx1"/>
          </a:solidFill>
          <a:uFillTx/>
          <a:latin typeface="+mn-lt"/>
          <a:ea typeface="+mn-ea"/>
          <a:cs typeface="+mn-cs"/>
          <a:sym typeface="Futura"/>
        </a:defRPr>
      </a:lvl5pPr>
      <a:lvl6pPr marL="0" marR="0" indent="1143000" algn="ctr" defTabSz="647700" latinLnBrk="0">
        <a:lnSpc>
          <a:spcPct val="100000"/>
        </a:lnSpc>
        <a:spcBef>
          <a:spcPts val="0"/>
        </a:spcBef>
        <a:spcAft>
          <a:spcPts val="0"/>
        </a:spcAft>
        <a:buClrTx/>
        <a:buSzTx/>
        <a:buFontTx/>
        <a:buNone/>
        <a:tabLst/>
        <a:defRPr b="0" baseline="0" cap="all" i="0" spc="48" strike="noStrike" sz="2400" u="none">
          <a:ln>
            <a:noFill/>
          </a:ln>
          <a:solidFill>
            <a:schemeClr val="tx1"/>
          </a:solidFill>
          <a:uFillTx/>
          <a:latin typeface="+mn-lt"/>
          <a:ea typeface="+mn-ea"/>
          <a:cs typeface="+mn-cs"/>
          <a:sym typeface="Futura"/>
        </a:defRPr>
      </a:lvl6pPr>
      <a:lvl7pPr marL="0" marR="0" indent="1371600" algn="ctr" defTabSz="647700" latinLnBrk="0">
        <a:lnSpc>
          <a:spcPct val="100000"/>
        </a:lnSpc>
        <a:spcBef>
          <a:spcPts val="0"/>
        </a:spcBef>
        <a:spcAft>
          <a:spcPts val="0"/>
        </a:spcAft>
        <a:buClrTx/>
        <a:buSzTx/>
        <a:buFontTx/>
        <a:buNone/>
        <a:tabLst/>
        <a:defRPr b="0" baseline="0" cap="all" i="0" spc="48" strike="noStrike" sz="2400" u="none">
          <a:ln>
            <a:noFill/>
          </a:ln>
          <a:solidFill>
            <a:schemeClr val="tx1"/>
          </a:solidFill>
          <a:uFillTx/>
          <a:latin typeface="+mn-lt"/>
          <a:ea typeface="+mn-ea"/>
          <a:cs typeface="+mn-cs"/>
          <a:sym typeface="Futura"/>
        </a:defRPr>
      </a:lvl7pPr>
      <a:lvl8pPr marL="0" marR="0" indent="1600200" algn="ctr" defTabSz="647700" latinLnBrk="0">
        <a:lnSpc>
          <a:spcPct val="100000"/>
        </a:lnSpc>
        <a:spcBef>
          <a:spcPts val="0"/>
        </a:spcBef>
        <a:spcAft>
          <a:spcPts val="0"/>
        </a:spcAft>
        <a:buClrTx/>
        <a:buSzTx/>
        <a:buFontTx/>
        <a:buNone/>
        <a:tabLst/>
        <a:defRPr b="0" baseline="0" cap="all" i="0" spc="48" strike="noStrike" sz="2400" u="none">
          <a:ln>
            <a:noFill/>
          </a:ln>
          <a:solidFill>
            <a:schemeClr val="tx1"/>
          </a:solidFill>
          <a:uFillTx/>
          <a:latin typeface="+mn-lt"/>
          <a:ea typeface="+mn-ea"/>
          <a:cs typeface="+mn-cs"/>
          <a:sym typeface="Futura"/>
        </a:defRPr>
      </a:lvl8pPr>
      <a:lvl9pPr marL="0" marR="0" indent="1828800" algn="ctr" defTabSz="647700" latinLnBrk="0">
        <a:lnSpc>
          <a:spcPct val="100000"/>
        </a:lnSpc>
        <a:spcBef>
          <a:spcPts val="0"/>
        </a:spcBef>
        <a:spcAft>
          <a:spcPts val="0"/>
        </a:spcAft>
        <a:buClrTx/>
        <a:buSzTx/>
        <a:buFontTx/>
        <a:buNone/>
        <a:tabLst/>
        <a:defRPr b="0" baseline="0" cap="all" i="0" spc="48" strike="noStrike" sz="2400" u="none">
          <a:ln>
            <a:noFill/>
          </a:ln>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crossbrowsertesting.com/continuous-delivery"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Relationships>

</file>

<file path=ppt/slides/_rels/slide5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tif"/></Relationships>

</file>

<file path=ppt/slides/_rels/slide6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tif"/></Relationships>

</file>

<file path=ppt/slides/_rels/slide6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tif"/></Relationships>

</file>

<file path=ppt/slides/_rels/slide8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tif"/></Relationships>

</file>

<file path=ppt/slides/_rels/slide8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tif"/></Relationships>

</file>

<file path=ppt/slides/_rels/slide8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tif"/></Relationships>

</file>

<file path=ppt/slides/_rels/slide9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Introduction to DevOps"/>
          <p:cNvSpPr txBox="1"/>
          <p:nvPr>
            <p:ph type="ctrTitle"/>
          </p:nvPr>
        </p:nvSpPr>
        <p:spPr>
          <a:prstGeom prst="rect">
            <a:avLst/>
          </a:prstGeom>
        </p:spPr>
        <p:txBody>
          <a:bodyPr/>
          <a:lstStyle/>
          <a:p>
            <a:pPr/>
            <a:r>
              <a:t>Introduction to DevOps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Companies implementing DevOps:…"/>
          <p:cNvSpPr txBox="1"/>
          <p:nvPr>
            <p:ph type="body" idx="1"/>
          </p:nvPr>
        </p:nvSpPr>
        <p:spPr>
          <a:prstGeom prst="rect">
            <a:avLst/>
          </a:prstGeom>
        </p:spPr>
        <p:txBody>
          <a:bodyPr/>
          <a:lstStyle/>
          <a:p>
            <a:pPr/>
            <a:r>
              <a:t>Companies implementing DevOps:</a:t>
            </a:r>
          </a:p>
          <a:p>
            <a:pPr lvl="1"/>
            <a:r>
              <a:t>Amazon</a:t>
            </a:r>
          </a:p>
          <a:p>
            <a:pPr lvl="1"/>
            <a:r>
              <a:t>Netflix</a:t>
            </a:r>
          </a:p>
          <a:p>
            <a:pPr lvl="1"/>
            <a:r>
              <a:t>Target</a:t>
            </a:r>
          </a:p>
          <a:p>
            <a:pPr lvl="1"/>
            <a:r>
              <a:t>Etsy</a:t>
            </a:r>
          </a:p>
          <a:p>
            <a:pPr lvl="1"/>
            <a:r>
              <a:t>Walmart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Year 2014…"/>
          <p:cNvSpPr txBox="1"/>
          <p:nvPr>
            <p:ph type="body" idx="1"/>
          </p:nvPr>
        </p:nvSpPr>
        <p:spPr>
          <a:xfrm>
            <a:off x="1257300" y="1860550"/>
            <a:ext cx="21869400" cy="10502900"/>
          </a:xfrm>
          <a:prstGeom prst="rect">
            <a:avLst/>
          </a:prstGeom>
        </p:spPr>
        <p:txBody>
          <a:bodyPr/>
          <a:lstStyle/>
          <a:p>
            <a:pPr/>
            <a:r>
              <a:t>Year 2014</a:t>
            </a:r>
          </a:p>
          <a:p>
            <a:pPr/>
            <a:r>
              <a:t>1 hour of downtime for Netflix</a:t>
            </a:r>
          </a:p>
          <a:p>
            <a:pPr/>
            <a:r>
              <a:t>Loss of at least $1 million</a:t>
            </a:r>
          </a:p>
          <a:p>
            <a:pPr/>
            <a:r>
              <a:t>Netflix builds Simian Army</a:t>
            </a:r>
          </a:p>
          <a:p>
            <a:pPr/>
            <a:r>
              <a:t>A tool that creates and deploys failure scenarios</a:t>
            </a:r>
          </a:p>
          <a:p>
            <a:pPr/>
            <a:r>
              <a:t>Troubleshoot and be ready for any collapse!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The core of DevOps can be broken down into three categories"/>
          <p:cNvSpPr txBox="1"/>
          <p:nvPr>
            <p:ph type="title"/>
          </p:nvPr>
        </p:nvSpPr>
        <p:spPr>
          <a:prstGeom prst="rect">
            <a:avLst/>
          </a:prstGeom>
        </p:spPr>
        <p:txBody>
          <a:bodyPr/>
          <a:lstStyle>
            <a:lvl1pPr defTabSz="518159">
              <a:defRPr spc="92" sz="4640"/>
            </a:lvl1pPr>
          </a:lstStyle>
          <a:p>
            <a:pPr/>
            <a:r>
              <a:t>The core of DevOps can be broken down into three categories</a:t>
            </a:r>
          </a:p>
        </p:txBody>
      </p:sp>
      <p:sp>
        <p:nvSpPr>
          <p:cNvPr id="182" name="Reducing the risk of a failure – If we can reduce the chance of something failing, that’s less time we spend fixing it, less cost associated with the fix, and less frustration because of the downtime.…"/>
          <p:cNvSpPr txBox="1"/>
          <p:nvPr>
            <p:ph type="body" idx="1"/>
          </p:nvPr>
        </p:nvSpPr>
        <p:spPr>
          <a:prstGeom prst="rect">
            <a:avLst/>
          </a:prstGeom>
        </p:spPr>
        <p:txBody>
          <a:bodyPr/>
          <a:lstStyle/>
          <a:p>
            <a:pPr marL="492760" indent="-492760" defTabSz="628269">
              <a:spcBef>
                <a:spcPts val="4600"/>
              </a:spcBef>
              <a:defRPr spc="81" sz="4074"/>
            </a:pPr>
            <a:r>
              <a:t>R</a:t>
            </a:r>
            <a:r>
              <a:rPr>
                <a:latin typeface="Avenir Heavy"/>
                <a:ea typeface="Avenir Heavy"/>
                <a:cs typeface="Avenir Heavy"/>
                <a:sym typeface="Avenir Heavy"/>
              </a:rPr>
              <a:t>educing the risk of a failure</a:t>
            </a:r>
            <a:r>
              <a:t> – If we can reduce the chance of something failing, that’s less time we spend fixing it, less cost associated with the fix, and less frustration because of the downtime.</a:t>
            </a:r>
          </a:p>
          <a:p>
            <a:pPr marL="492760" indent="-492760" defTabSz="628269">
              <a:spcBef>
                <a:spcPts val="4600"/>
              </a:spcBef>
              <a:defRPr spc="81" sz="4074"/>
            </a:pPr>
            <a:r>
              <a:rPr>
                <a:latin typeface="Avenir Heavy"/>
                <a:ea typeface="Avenir Heavy"/>
                <a:cs typeface="Avenir Heavy"/>
                <a:sym typeface="Avenir Heavy"/>
              </a:rPr>
              <a:t>Reducing the impact of a failure</a:t>
            </a:r>
            <a:r>
              <a:t> – If a failure can wipe out the entire system, we have to be exceptionally careful to make sure that nothing ever fails. But we all know that no matter how careful we are, we’re going to see a failure at some point. If we can reduce the impact of a given failure, we can see the same benefits as reducing the risk.</a:t>
            </a:r>
          </a:p>
          <a:p>
            <a:pPr marL="492760" indent="-492760" defTabSz="628269">
              <a:spcBef>
                <a:spcPts val="4600"/>
              </a:spcBef>
              <a:defRPr spc="81" sz="4074"/>
            </a:pPr>
            <a:r>
              <a:rPr>
                <a:latin typeface="Avenir Heavy"/>
                <a:ea typeface="Avenir Heavy"/>
                <a:cs typeface="Avenir Heavy"/>
                <a:sym typeface="Avenir Heavy"/>
              </a:rPr>
              <a:t>Reducing toil</a:t>
            </a:r>
            <a:r>
              <a:t> – Toil is mindless, repetitive work. No one likes doing mindless work. By reducing toil, people are able to spend more time on things that they’re uniquely qualified for, allowing for more impactful improvements for the product and business.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Comparing DevOps to traditional IT"/>
          <p:cNvSpPr txBox="1"/>
          <p:nvPr>
            <p:ph type="title"/>
          </p:nvPr>
        </p:nvSpPr>
        <p:spPr>
          <a:prstGeom prst="rect">
            <a:avLst/>
          </a:prstGeom>
        </p:spPr>
        <p:txBody>
          <a:bodyPr/>
          <a:lstStyle>
            <a:lvl1pPr defTabSz="634745">
              <a:defRPr spc="113" sz="5684"/>
            </a:lvl1pPr>
          </a:lstStyle>
          <a:p>
            <a:pPr/>
            <a:r>
              <a:t>Comparing DevOps to traditional IT</a:t>
            </a:r>
          </a:p>
        </p:txBody>
      </p:sp>
      <p:sp>
        <p:nvSpPr>
          <p:cNvPr id="185" name="You can make the argument that in the Software Delivery Life Cycle (SDLC) value is created in two places.…"/>
          <p:cNvSpPr txBox="1"/>
          <p:nvPr>
            <p:ph type="body" idx="1"/>
          </p:nvPr>
        </p:nvSpPr>
        <p:spPr>
          <a:prstGeom prst="rect">
            <a:avLst/>
          </a:prstGeom>
        </p:spPr>
        <p:txBody>
          <a:bodyPr/>
          <a:lstStyle/>
          <a:p>
            <a:pPr marL="436880" indent="-436880" defTabSz="557022">
              <a:spcBef>
                <a:spcPts val="4100"/>
              </a:spcBef>
              <a:defRPr spc="72" sz="3612"/>
            </a:pPr>
            <a:r>
              <a:t>You can make the argument that in the Software Delivery Life Cycle (SDLC) value is created in two places.  </a:t>
            </a:r>
          </a:p>
          <a:p>
            <a:pPr marL="436880" indent="-436880" defTabSz="557022">
              <a:spcBef>
                <a:spcPts val="4100"/>
              </a:spcBef>
              <a:defRPr spc="72" sz="3612"/>
            </a:pPr>
            <a:r>
              <a:t>First, when the software is created (development) and second, when the software is delivered to the customer and feedback received.  </a:t>
            </a:r>
          </a:p>
          <a:p>
            <a:pPr marL="436880" indent="-436880" defTabSz="557022">
              <a:spcBef>
                <a:spcPts val="4100"/>
              </a:spcBef>
              <a:defRPr spc="72" sz="3612"/>
            </a:pPr>
            <a:r>
              <a:t>The rest is transportation.  </a:t>
            </a:r>
          </a:p>
          <a:p>
            <a:pPr marL="436880" indent="-436880" defTabSz="557022">
              <a:spcBef>
                <a:spcPts val="4100"/>
              </a:spcBef>
              <a:defRPr spc="72" sz="3612"/>
            </a:pPr>
            <a:r>
              <a:t>The faster one can move code from the hands of the developer to the customer and receive feedback, the more value can be realised by both.  </a:t>
            </a:r>
          </a:p>
          <a:p>
            <a:pPr marL="436880" indent="-436880" defTabSz="557022">
              <a:spcBef>
                <a:spcPts val="4100"/>
              </a:spcBef>
              <a:defRPr spc="72" sz="3612"/>
            </a:pPr>
            <a:r>
              <a:t>Don’t get me wrong, there is benefit to various “transportation” activities (testing, QA, staging etc.).  </a:t>
            </a:r>
          </a:p>
          <a:p>
            <a:pPr marL="436880" indent="-436880" defTabSz="557022">
              <a:spcBef>
                <a:spcPts val="4100"/>
              </a:spcBef>
              <a:defRPr spc="72" sz="3612"/>
            </a:pPr>
            <a:r>
              <a:t>But those are not value creating activities, they are risk mitigating processes.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Planning &amp; Organisation"/>
          <p:cNvSpPr txBox="1"/>
          <p:nvPr>
            <p:ph type="body" idx="13"/>
          </p:nvPr>
        </p:nvSpPr>
        <p:spPr>
          <a:prstGeom prst="rect">
            <a:avLst/>
          </a:prstGeom>
        </p:spPr>
        <p:txBody>
          <a:bodyPr/>
          <a:lstStyle/>
          <a:p>
            <a:pPr/>
            <a:r>
              <a:t>Planning &amp; Organisation</a:t>
            </a:r>
          </a:p>
        </p:txBody>
      </p:sp>
      <p:sp>
        <p:nvSpPr>
          <p:cNvPr id="188" name="1. Batch Sizes: Go from Big to Micro"/>
          <p:cNvSpPr txBox="1"/>
          <p:nvPr>
            <p:ph type="title"/>
          </p:nvPr>
        </p:nvSpPr>
        <p:spPr>
          <a:prstGeom prst="rect">
            <a:avLst/>
          </a:prstGeom>
        </p:spPr>
        <p:txBody>
          <a:bodyPr/>
          <a:lstStyle>
            <a:lvl1pPr defTabSz="634745">
              <a:defRPr spc="113" sz="5684"/>
            </a:lvl1pPr>
          </a:lstStyle>
          <a:p>
            <a:pPr/>
            <a:r>
              <a:t>1. Batch Sizes: Go from Big to Micro</a:t>
            </a:r>
          </a:p>
        </p:txBody>
      </p:sp>
      <p:sp>
        <p:nvSpPr>
          <p:cNvPr id="189" name="Traditional IT has a bias for going big and for good reason.…"/>
          <p:cNvSpPr txBox="1"/>
          <p:nvPr>
            <p:ph type="body" idx="1"/>
          </p:nvPr>
        </p:nvSpPr>
        <p:spPr>
          <a:prstGeom prst="rect">
            <a:avLst/>
          </a:prstGeom>
        </p:spPr>
        <p:txBody>
          <a:bodyPr/>
          <a:lstStyle/>
          <a:p>
            <a:pPr/>
            <a:r>
              <a:t>Traditional IT has a bias for going big and for good reason.  </a:t>
            </a:r>
          </a:p>
          <a:p>
            <a:pPr/>
            <a:r>
              <a:t>First, most development shops grew out of the waterfall method which by its inherent nature takes a lot of time.  </a:t>
            </a:r>
          </a:p>
          <a:p>
            <a:pPr/>
            <a:r>
              <a:t>Second, since releases are costly and disruptive, operations allows developers only a few windows a year to release software.  </a:t>
            </a:r>
          </a:p>
          <a:p>
            <a:pPr/>
            <a:r>
              <a:t>And third, it's simply not sexy – doing big is how you get promoted.  </a:t>
            </a:r>
          </a:p>
          <a:p>
            <a:pPr/>
            <a:r>
              <a:t>As a result, development organisations maximise productivity, by planning big projects, that involve a lot of code, bundled (hastily at times) into a release, and jammed into production.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Planning &amp; Organisation"/>
          <p:cNvSpPr txBox="1"/>
          <p:nvPr>
            <p:ph type="body" idx="13"/>
          </p:nvPr>
        </p:nvSpPr>
        <p:spPr>
          <a:prstGeom prst="rect">
            <a:avLst/>
          </a:prstGeom>
        </p:spPr>
        <p:txBody>
          <a:bodyPr/>
          <a:lstStyle/>
          <a:p>
            <a:pPr/>
            <a:r>
              <a:t>Planning &amp; Organisation</a:t>
            </a:r>
          </a:p>
        </p:txBody>
      </p:sp>
      <p:sp>
        <p:nvSpPr>
          <p:cNvPr id="192" name="2. Organisation: From Skill Centric Silos to Dedicated Cells"/>
          <p:cNvSpPr txBox="1"/>
          <p:nvPr>
            <p:ph type="title"/>
          </p:nvPr>
        </p:nvSpPr>
        <p:spPr>
          <a:prstGeom prst="rect">
            <a:avLst/>
          </a:prstGeom>
        </p:spPr>
        <p:txBody>
          <a:bodyPr/>
          <a:lstStyle>
            <a:lvl1pPr defTabSz="550545">
              <a:defRPr spc="98" sz="4930"/>
            </a:lvl1pPr>
          </a:lstStyle>
          <a:p>
            <a:pPr/>
            <a:r>
              <a:t>2. Organisation: From Skill Centric Silos to Dedicated Cells</a:t>
            </a:r>
          </a:p>
        </p:txBody>
      </p:sp>
      <p:sp>
        <p:nvSpPr>
          <p:cNvPr id="193" name="Traditional IT is organised around skill centric silos.…"/>
          <p:cNvSpPr txBox="1"/>
          <p:nvPr>
            <p:ph type="body" idx="1"/>
          </p:nvPr>
        </p:nvSpPr>
        <p:spPr>
          <a:prstGeom prst="rect">
            <a:avLst/>
          </a:prstGeom>
        </p:spPr>
        <p:txBody>
          <a:bodyPr/>
          <a:lstStyle/>
          <a:p>
            <a:pPr/>
            <a:r>
              <a:t>Traditional IT is organised around skill centric silos.  </a:t>
            </a:r>
          </a:p>
          <a:p>
            <a:pPr/>
            <a:r>
              <a:t>For the most part silos work, they band like skills together, drive greater utilisation, and benefit from economies of scale.  </a:t>
            </a:r>
          </a:p>
          <a:p>
            <a:pPr/>
            <a:r>
              <a:t>However, where these “cost optimised” silos break down is at the hand offs.  </a:t>
            </a:r>
          </a:p>
          <a:p>
            <a:pPr/>
            <a:r>
              <a:t>In a typical IT environment, a new feature has to go through at least 3 – 4 silos before the customer gets it.  </a:t>
            </a:r>
          </a:p>
          <a:p>
            <a:pPr/>
            <a:r>
              <a:t>It is not uncommon for an idea / code to spend 80% of its time waiting or ping-ponging back and forth between silos.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Planning &amp; Organisation"/>
          <p:cNvSpPr txBox="1"/>
          <p:nvPr>
            <p:ph type="body" idx="13"/>
          </p:nvPr>
        </p:nvSpPr>
        <p:spPr>
          <a:prstGeom prst="rect">
            <a:avLst/>
          </a:prstGeom>
        </p:spPr>
        <p:txBody>
          <a:bodyPr/>
          <a:lstStyle/>
          <a:p>
            <a:pPr/>
            <a:r>
              <a:t>Planning &amp; Organisation</a:t>
            </a:r>
          </a:p>
        </p:txBody>
      </p:sp>
      <p:sp>
        <p:nvSpPr>
          <p:cNvPr id="196" name="3. Scheduling: Centralize to Decentralize &amp; Continuous"/>
          <p:cNvSpPr txBox="1"/>
          <p:nvPr>
            <p:ph type="title"/>
          </p:nvPr>
        </p:nvSpPr>
        <p:spPr>
          <a:prstGeom prst="rect">
            <a:avLst/>
          </a:prstGeom>
        </p:spPr>
        <p:txBody>
          <a:bodyPr/>
          <a:lstStyle>
            <a:lvl1pPr defTabSz="582929">
              <a:defRPr spc="104" sz="5219"/>
            </a:lvl1pPr>
          </a:lstStyle>
          <a:p>
            <a:pPr/>
            <a:r>
              <a:t>3. Scheduling: Centralize to Decentralize &amp; Continuous</a:t>
            </a:r>
          </a:p>
        </p:txBody>
      </p:sp>
      <p:sp>
        <p:nvSpPr>
          <p:cNvPr id="197" name="Efficient scheduling is at the heart of a Traditional IT organisation.…"/>
          <p:cNvSpPr txBox="1"/>
          <p:nvPr>
            <p:ph type="body" idx="1"/>
          </p:nvPr>
        </p:nvSpPr>
        <p:spPr>
          <a:prstGeom prst="rect">
            <a:avLst/>
          </a:prstGeom>
        </p:spPr>
        <p:txBody>
          <a:bodyPr/>
          <a:lstStyle/>
          <a:p>
            <a:pPr/>
            <a:r>
              <a:t>Efficient scheduling is at the heart of a Traditional IT organisation.  </a:t>
            </a:r>
          </a:p>
          <a:p>
            <a:pPr/>
            <a:r>
              <a:t>Since resources are pooled, projects are usually clamouring for access to SMEs and / or infrastructure.  </a:t>
            </a:r>
          </a:p>
          <a:p>
            <a:pPr/>
            <a:r>
              <a:t>To get around this, enterprises have invested in sophisticated scheduling planning systems.  </a:t>
            </a:r>
          </a:p>
          <a:p>
            <a:pPr/>
            <a:r>
              <a:t>And while these systems are quite sensitive, they are inherently inaccurate, take up to much time to manage, and in some cases become the very bottleneck that they are trying to alleviate.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Performance &amp; Culture"/>
          <p:cNvSpPr txBox="1"/>
          <p:nvPr>
            <p:ph type="body" idx="13"/>
          </p:nvPr>
        </p:nvSpPr>
        <p:spPr>
          <a:prstGeom prst="rect">
            <a:avLst/>
          </a:prstGeom>
        </p:spPr>
        <p:txBody>
          <a:bodyPr/>
          <a:lstStyle/>
          <a:p>
            <a:pPr/>
            <a:r>
              <a:t>Performance &amp; Culture</a:t>
            </a:r>
          </a:p>
        </p:txBody>
      </p:sp>
      <p:sp>
        <p:nvSpPr>
          <p:cNvPr id="200" name="4. release: Turn a High Risk Event to a Non Event"/>
          <p:cNvSpPr txBox="1"/>
          <p:nvPr>
            <p:ph type="title"/>
          </p:nvPr>
        </p:nvSpPr>
        <p:spPr>
          <a:prstGeom prst="rect">
            <a:avLst/>
          </a:prstGeom>
        </p:spPr>
        <p:txBody>
          <a:bodyPr/>
          <a:lstStyle>
            <a:lvl1pPr defTabSz="634745">
              <a:defRPr spc="113" sz="5684"/>
            </a:lvl1pPr>
          </a:lstStyle>
          <a:p>
            <a:pPr/>
            <a:r>
              <a:t>4. release: Turn a High Risk Event to a Non Event</a:t>
            </a:r>
          </a:p>
        </p:txBody>
      </p:sp>
      <p:sp>
        <p:nvSpPr>
          <p:cNvPr id="201" name="In a Traditional IT organisation, releasing software into production is a high risk proposition.…"/>
          <p:cNvSpPr txBox="1"/>
          <p:nvPr>
            <p:ph type="body" idx="1"/>
          </p:nvPr>
        </p:nvSpPr>
        <p:spPr>
          <a:prstGeom prst="rect">
            <a:avLst/>
          </a:prstGeom>
        </p:spPr>
        <p:txBody>
          <a:bodyPr/>
          <a:lstStyle/>
          <a:p>
            <a:pPr/>
            <a:r>
              <a:t>In a Traditional IT organisation, releasing software into production is a high risk proposition.  </a:t>
            </a:r>
          </a:p>
          <a:p>
            <a:pPr/>
            <a:r>
              <a:t>It is fraught with issues, escalations, and constant fire-fighting.  </a:t>
            </a:r>
          </a:p>
          <a:p>
            <a:pPr/>
            <a:r>
              <a:t>The process is tightly managed, governed from the highest levels, and requires participation from all parts of the organisation.  </a:t>
            </a:r>
          </a:p>
          <a:p>
            <a:pPr/>
            <a:r>
              <a:t>It is not uncommon for IT to set up war rooms staffed 24×7 for weeks before and after the release.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Performance &amp; Culture"/>
          <p:cNvSpPr txBox="1"/>
          <p:nvPr>
            <p:ph type="body" idx="13"/>
          </p:nvPr>
        </p:nvSpPr>
        <p:spPr>
          <a:prstGeom prst="rect">
            <a:avLst/>
          </a:prstGeom>
        </p:spPr>
        <p:txBody>
          <a:bodyPr/>
          <a:lstStyle/>
          <a:p>
            <a:pPr/>
            <a:r>
              <a:t>Performance &amp; Culture</a:t>
            </a:r>
          </a:p>
        </p:txBody>
      </p:sp>
      <p:sp>
        <p:nvSpPr>
          <p:cNvPr id="204" name="5. Information: Focus is on Dissemination vs. Actionable"/>
          <p:cNvSpPr txBox="1"/>
          <p:nvPr>
            <p:ph type="title"/>
          </p:nvPr>
        </p:nvSpPr>
        <p:spPr>
          <a:prstGeom prst="rect">
            <a:avLst/>
          </a:prstGeom>
        </p:spPr>
        <p:txBody>
          <a:bodyPr/>
          <a:lstStyle>
            <a:lvl1pPr defTabSz="563498">
              <a:defRPr spc="100" sz="5046"/>
            </a:lvl1pPr>
          </a:lstStyle>
          <a:p>
            <a:pPr/>
            <a:r>
              <a:t>5. Information: Focus is on Dissemination vs. Actionable</a:t>
            </a:r>
          </a:p>
        </p:txBody>
      </p:sp>
      <p:sp>
        <p:nvSpPr>
          <p:cNvPr id="205" name="Both types of organisations generate and share a ton of data.…"/>
          <p:cNvSpPr txBox="1"/>
          <p:nvPr>
            <p:ph type="body" idx="1"/>
          </p:nvPr>
        </p:nvSpPr>
        <p:spPr>
          <a:prstGeom prst="rect">
            <a:avLst/>
          </a:prstGeom>
        </p:spPr>
        <p:txBody>
          <a:bodyPr/>
          <a:lstStyle/>
          <a:p>
            <a:pPr marL="467359" indent="-467359" defTabSz="595884">
              <a:spcBef>
                <a:spcPts val="4400"/>
              </a:spcBef>
              <a:defRPr spc="77" sz="3864"/>
            </a:pPr>
            <a:r>
              <a:t>Both types of organisations generate and share a ton of data.  </a:t>
            </a:r>
          </a:p>
          <a:p>
            <a:pPr marL="467359" indent="-467359" defTabSz="595884">
              <a:spcBef>
                <a:spcPts val="4400"/>
              </a:spcBef>
              <a:defRPr spc="77" sz="3864"/>
            </a:pPr>
            <a:r>
              <a:t>The difference lies in how the teams uses data.  </a:t>
            </a:r>
          </a:p>
          <a:p>
            <a:pPr marL="467359" indent="-467359" defTabSz="595884">
              <a:spcBef>
                <a:spcPts val="4400"/>
              </a:spcBef>
              <a:defRPr spc="77" sz="3864"/>
            </a:pPr>
            <a:r>
              <a:t>In Traditional IT, information is generated by specialists (e.g. operations team), bundled together with other data into a massive report, goes through management approval, is then shared with other managers, who then send it out their specialist (testers, developers etc.).  </a:t>
            </a:r>
          </a:p>
          <a:p>
            <a:pPr marL="467359" indent="-467359" defTabSz="595884">
              <a:spcBef>
                <a:spcPts val="4400"/>
              </a:spcBef>
              <a:defRPr spc="77" sz="3864"/>
            </a:pPr>
            <a:r>
              <a:t>In most cases the report goes unread, simply because there is too much data, not timely enough, and / or not the right data.  </a:t>
            </a:r>
          </a:p>
          <a:p>
            <a:pPr marL="467359" indent="-467359" defTabSz="595884">
              <a:spcBef>
                <a:spcPts val="4400"/>
              </a:spcBef>
              <a:defRPr spc="77" sz="3864"/>
            </a:pPr>
            <a:r>
              <a:t>In other words, information is shared but poorly consumed, and rarely used to take any actions.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Performance &amp; Culture"/>
          <p:cNvSpPr txBox="1"/>
          <p:nvPr>
            <p:ph type="body" idx="13"/>
          </p:nvPr>
        </p:nvSpPr>
        <p:spPr>
          <a:prstGeom prst="rect">
            <a:avLst/>
          </a:prstGeom>
        </p:spPr>
        <p:txBody>
          <a:bodyPr/>
          <a:lstStyle/>
          <a:p>
            <a:pPr/>
            <a:r>
              <a:t>Performance &amp; Culture</a:t>
            </a:r>
          </a:p>
        </p:txBody>
      </p:sp>
      <p:sp>
        <p:nvSpPr>
          <p:cNvPr id="208" name="6. Culture: Do Not Fail vs. Fail Early"/>
          <p:cNvSpPr txBox="1"/>
          <p:nvPr>
            <p:ph type="title"/>
          </p:nvPr>
        </p:nvSpPr>
        <p:spPr>
          <a:prstGeom prst="rect">
            <a:avLst/>
          </a:prstGeom>
        </p:spPr>
        <p:txBody>
          <a:bodyPr/>
          <a:lstStyle>
            <a:lvl1pPr defTabSz="634745">
              <a:defRPr spc="113" sz="5684"/>
            </a:lvl1pPr>
          </a:lstStyle>
          <a:p>
            <a:pPr/>
            <a:r>
              <a:t>6. Culture: Do Not Fail vs. Fail Early</a:t>
            </a:r>
          </a:p>
        </p:txBody>
      </p:sp>
      <p:sp>
        <p:nvSpPr>
          <p:cNvPr id="209" name="Traditional IT is fundamentally a risk averse organisation.…"/>
          <p:cNvSpPr txBox="1"/>
          <p:nvPr>
            <p:ph type="body" idx="1"/>
          </p:nvPr>
        </p:nvSpPr>
        <p:spPr>
          <a:prstGeom prst="rect">
            <a:avLst/>
          </a:prstGeom>
        </p:spPr>
        <p:txBody>
          <a:bodyPr/>
          <a:lstStyle/>
          <a:p>
            <a:pPr/>
            <a:r>
              <a:t>Traditional IT is fundamentally a risk averse organisation.  </a:t>
            </a:r>
          </a:p>
          <a:p>
            <a:pPr/>
            <a:r>
              <a:t>A CIO’s first priority is to do no harm to the business.  </a:t>
            </a:r>
          </a:p>
          <a:p>
            <a:pPr/>
            <a:r>
              <a:t>It is the reason why IT invests in so much red tape, processes, approvals etc.  </a:t>
            </a:r>
          </a:p>
          <a:p>
            <a:pPr/>
            <a:r>
              <a:t>All focused on preventing failure.  </a:t>
            </a:r>
          </a:p>
          <a:p>
            <a:pPr/>
            <a:r>
              <a:t>And yet despite all these investments, IT has a terrible track record – 30% of new projects are delivered late, 50% of all new enhancements are rolled back due to quality issues, and 40% of the delay is caused by infrastructure issues.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Using DevOps Practices to Improve Productivity and Happiness"/>
          <p:cNvSpPr txBox="1"/>
          <p:nvPr>
            <p:ph type="title"/>
          </p:nvPr>
        </p:nvSpPr>
        <p:spPr>
          <a:prstGeom prst="rect">
            <a:avLst/>
          </a:prstGeom>
        </p:spPr>
        <p:txBody>
          <a:bodyPr/>
          <a:lstStyle>
            <a:lvl1pPr defTabSz="524637">
              <a:defRPr spc="93" sz="4698"/>
            </a:lvl1pPr>
          </a:lstStyle>
          <a:p>
            <a:pPr/>
            <a:r>
              <a:t>Using DevOps Practices to Improve Productivity and Happiness</a:t>
            </a:r>
          </a:p>
        </p:txBody>
      </p:sp>
      <p:sp>
        <p:nvSpPr>
          <p:cNvPr id="161" name="DevOps has become such a common topic of discussion that it almost sounds like a buzzword at times.…"/>
          <p:cNvSpPr txBox="1"/>
          <p:nvPr>
            <p:ph type="body" idx="1"/>
          </p:nvPr>
        </p:nvSpPr>
        <p:spPr>
          <a:prstGeom prst="rect">
            <a:avLst/>
          </a:prstGeom>
        </p:spPr>
        <p:txBody>
          <a:bodyPr/>
          <a:lstStyle/>
          <a:p>
            <a:pPr/>
            <a:r>
              <a:t>DevOps has become such a common topic of discussion that it almost sounds like a buzzword at times.  </a:t>
            </a:r>
          </a:p>
          <a:p>
            <a:pPr/>
            <a:r>
              <a:t>But there are some really great ideas that live under the DevOps umbrella, you just need to peel the onion back a little.  </a:t>
            </a:r>
          </a:p>
          <a:p>
            <a:pPr/>
            <a:r>
              <a:t>Even if you are tired of hearing people say, “We use JIRA, we’re Agile now!”, I believe it’s worth checking out.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measure"/>
          <p:cNvSpPr txBox="1"/>
          <p:nvPr>
            <p:ph type="body" idx="13"/>
          </p:nvPr>
        </p:nvSpPr>
        <p:spPr>
          <a:prstGeom prst="rect">
            <a:avLst/>
          </a:prstGeom>
        </p:spPr>
        <p:txBody>
          <a:bodyPr/>
          <a:lstStyle/>
          <a:p>
            <a:pPr/>
            <a:r>
              <a:t>measure</a:t>
            </a:r>
          </a:p>
        </p:txBody>
      </p:sp>
      <p:sp>
        <p:nvSpPr>
          <p:cNvPr id="212" name="7. Metric: Cost &amp; Capacity to Cost, Capacity, &amp; Flow"/>
          <p:cNvSpPr txBox="1"/>
          <p:nvPr>
            <p:ph type="title"/>
          </p:nvPr>
        </p:nvSpPr>
        <p:spPr>
          <a:prstGeom prst="rect">
            <a:avLst/>
          </a:prstGeom>
        </p:spPr>
        <p:txBody>
          <a:bodyPr/>
          <a:lstStyle>
            <a:lvl1pPr defTabSz="634745">
              <a:defRPr spc="113" sz="5684"/>
            </a:lvl1pPr>
          </a:lstStyle>
          <a:p>
            <a:pPr/>
            <a:r>
              <a:t>7. Metric: Cost &amp; Capacity to Cost, Capacity, &amp; Flow</a:t>
            </a:r>
          </a:p>
        </p:txBody>
      </p:sp>
      <p:sp>
        <p:nvSpPr>
          <p:cNvPr id="213" name="Silos work for Traditional IT because they are directly tied to its measurement model – cost and capacity.…"/>
          <p:cNvSpPr txBox="1"/>
          <p:nvPr>
            <p:ph type="body" idx="1"/>
          </p:nvPr>
        </p:nvSpPr>
        <p:spPr>
          <a:prstGeom prst="rect">
            <a:avLst/>
          </a:prstGeom>
        </p:spPr>
        <p:txBody>
          <a:bodyPr/>
          <a:lstStyle/>
          <a:p>
            <a:pPr/>
            <a:r>
              <a:t>Silos work for Traditional IT because they are directly tied to its measurement model – cost and capacity.  </a:t>
            </a:r>
          </a:p>
          <a:p>
            <a:pPr/>
            <a:r>
              <a:t>IT is measured on how much can it get done (capacity) for the least amount of money (cost).  </a:t>
            </a:r>
          </a:p>
          <a:p>
            <a:pPr/>
            <a:r>
              <a:t>It is no wonder that cutting cost, while trying to keep capacity constant, has been all the rage in IT over the last two decades.  </a:t>
            </a:r>
          </a:p>
          <a:p>
            <a:pPr/>
            <a:r>
              <a:t>It’s one of the reasons why outsourcing became so popular.</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measure"/>
          <p:cNvSpPr txBox="1"/>
          <p:nvPr>
            <p:ph type="body" idx="13"/>
          </p:nvPr>
        </p:nvSpPr>
        <p:spPr>
          <a:prstGeom prst="rect">
            <a:avLst/>
          </a:prstGeom>
        </p:spPr>
        <p:txBody>
          <a:bodyPr/>
          <a:lstStyle/>
          <a:p>
            <a:pPr/>
            <a:r>
              <a:t>measure</a:t>
            </a:r>
          </a:p>
        </p:txBody>
      </p:sp>
      <p:sp>
        <p:nvSpPr>
          <p:cNvPr id="216" name="8. Definition of Done: “I did my job” vs. “it’s ready to deploy”"/>
          <p:cNvSpPr txBox="1"/>
          <p:nvPr>
            <p:ph type="title"/>
          </p:nvPr>
        </p:nvSpPr>
        <p:spPr>
          <a:prstGeom prst="rect">
            <a:avLst/>
          </a:prstGeom>
        </p:spPr>
        <p:txBody>
          <a:bodyPr/>
          <a:lstStyle>
            <a:lvl1pPr defTabSz="537590">
              <a:defRPr spc="96" sz="4814"/>
            </a:lvl1pPr>
          </a:lstStyle>
          <a:p>
            <a:pPr/>
            <a:r>
              <a:t>8. Definition of Done: “I did my job” vs. “it’s ready to deploy”</a:t>
            </a:r>
          </a:p>
        </p:txBody>
      </p:sp>
      <p:sp>
        <p:nvSpPr>
          <p:cNvPr id="217" name="Another source of measurement difference is in how the two types of organisations define done.…"/>
          <p:cNvSpPr txBox="1"/>
          <p:nvPr>
            <p:ph type="body" idx="1"/>
          </p:nvPr>
        </p:nvSpPr>
        <p:spPr>
          <a:prstGeom prst="rect">
            <a:avLst/>
          </a:prstGeom>
        </p:spPr>
        <p:txBody>
          <a:bodyPr/>
          <a:lstStyle/>
          <a:p>
            <a:pPr/>
            <a:r>
              <a:t>Another source of measurement difference is in how the two types of organisations define done.  </a:t>
            </a:r>
          </a:p>
          <a:p>
            <a:pPr/>
            <a:r>
              <a:t>In Traditional IT, done is defined as the specialist doing “just” their part and handing it off.  </a:t>
            </a:r>
          </a:p>
          <a:p>
            <a:pPr/>
            <a:r>
              <a:t>In essence, their done is more focused on meeting the hand off deadline vs. making sure what is done is deployable.</a:t>
            </a:r>
          </a:p>
          <a:p>
            <a:pPr/>
            <a:r>
              <a:t>This varying definition leads to some bad habits such as sub-par work, quality loss, finger pointing, and an overall sub-optimised process.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9" name="Image" descr="Image"/>
          <p:cNvPicPr>
            <a:picLocks noChangeAspect="1"/>
          </p:cNvPicPr>
          <p:nvPr>
            <p:ph type="pic" idx="13"/>
          </p:nvPr>
        </p:nvPicPr>
        <p:blipFill>
          <a:blip r:embed="rId2">
            <a:extLst/>
          </a:blip>
          <a:srcRect l="0" t="0" r="0" b="0"/>
          <a:stretch>
            <a:fillRect/>
          </a:stretch>
        </p:blipFill>
        <p:spPr>
          <a:xfrm>
            <a:off x="447412" y="0"/>
            <a:ext cx="23489175" cy="13716000"/>
          </a:xfrm>
          <a:prstGeom prst="rect">
            <a:avLst/>
          </a:prstGeom>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getting started"/>
          <p:cNvSpPr txBox="1"/>
          <p:nvPr>
            <p:ph type="title"/>
          </p:nvPr>
        </p:nvSpPr>
        <p:spPr>
          <a:prstGeom prst="rect">
            <a:avLst/>
          </a:prstGeom>
        </p:spPr>
        <p:txBody>
          <a:bodyPr/>
          <a:lstStyle>
            <a:lvl1pPr defTabSz="634745">
              <a:defRPr spc="113" sz="5684"/>
            </a:lvl1pPr>
          </a:lstStyle>
          <a:p>
            <a:pPr/>
            <a:r>
              <a:t>getting started</a:t>
            </a:r>
          </a:p>
        </p:txBody>
      </p:sp>
      <p:sp>
        <p:nvSpPr>
          <p:cNvPr id="222" name="In general, just because you’re following “best practices” doesn’t mean you’re actually gaining much value from them.…"/>
          <p:cNvSpPr txBox="1"/>
          <p:nvPr>
            <p:ph type="body" idx="1"/>
          </p:nvPr>
        </p:nvSpPr>
        <p:spPr>
          <a:prstGeom prst="rect">
            <a:avLst/>
          </a:prstGeom>
        </p:spPr>
        <p:txBody>
          <a:bodyPr/>
          <a:lstStyle/>
          <a:p>
            <a:pPr/>
            <a:r>
              <a:t>In general, just because you’re following “best practices” doesn’t mean you’re actually gaining much value from them.  </a:t>
            </a:r>
          </a:p>
          <a:p>
            <a:pPr/>
            <a:r>
              <a:t>When you’re evaluating a process change, consider whether it will provide value to you and your team.  </a:t>
            </a:r>
          </a:p>
          <a:p>
            <a:pPr/>
            <a:r>
              <a:t>By going through this process, you can evaluate the pros and cons to ensure it’s the best process moving forward.  </a:t>
            </a:r>
          </a:p>
          <a:p>
            <a:pPr/>
            <a:r>
              <a:t>At the end of the day, you want to make your team better. </a:t>
            </a:r>
          </a:p>
          <a:p>
            <a:pPr/>
            <a:r>
              <a:t>Wasting time building out a process that doesn’t help is inefficient.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automated tests"/>
          <p:cNvSpPr txBox="1"/>
          <p:nvPr>
            <p:ph type="title"/>
          </p:nvPr>
        </p:nvSpPr>
        <p:spPr>
          <a:prstGeom prst="rect">
            <a:avLst/>
          </a:prstGeom>
        </p:spPr>
        <p:txBody>
          <a:bodyPr/>
          <a:lstStyle>
            <a:lvl1pPr defTabSz="634745">
              <a:defRPr spc="113" sz="5684"/>
            </a:lvl1pPr>
          </a:lstStyle>
          <a:p>
            <a:pPr/>
            <a:r>
              <a:t>automated tests</a:t>
            </a:r>
          </a:p>
        </p:txBody>
      </p:sp>
      <p:sp>
        <p:nvSpPr>
          <p:cNvPr id="225" name="Automated tests can be a simple place to get started; they can help your developers become more confident in what they’re writing, without having to invest significant time in verifying every change they’re making.…"/>
          <p:cNvSpPr txBox="1"/>
          <p:nvPr>
            <p:ph type="body" idx="1"/>
          </p:nvPr>
        </p:nvSpPr>
        <p:spPr>
          <a:prstGeom prst="rect">
            <a:avLst/>
          </a:prstGeom>
        </p:spPr>
        <p:txBody>
          <a:bodyPr/>
          <a:lstStyle/>
          <a:p>
            <a:pPr/>
            <a:r>
              <a:t>Automated tests can be a simple place to get started; they can help your developers become more confident in what they’re writing, without having to invest significant time in verifying every change they’re making.  </a:t>
            </a:r>
          </a:p>
          <a:p>
            <a:pPr/>
            <a:r>
              <a:t>This can increase the efficiency of those developers, allowing them to do fewer repetitive tasks (reducing toil) and reducing the risk of a failure. </a:t>
            </a:r>
          </a:p>
          <a:p>
            <a:pPr/>
            <a:r>
              <a:t>A common side effect of this is that code will be more thoroughly tested, since it’s low effort now to do the testing, so people will be more willing.</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automated deployments"/>
          <p:cNvSpPr txBox="1"/>
          <p:nvPr>
            <p:ph type="title"/>
          </p:nvPr>
        </p:nvSpPr>
        <p:spPr>
          <a:prstGeom prst="rect">
            <a:avLst/>
          </a:prstGeom>
        </p:spPr>
        <p:txBody>
          <a:bodyPr/>
          <a:lstStyle>
            <a:lvl1pPr defTabSz="634745">
              <a:defRPr spc="113" sz="5684"/>
            </a:lvl1pPr>
          </a:lstStyle>
          <a:p>
            <a:pPr/>
            <a:r>
              <a:t>automated deployments</a:t>
            </a:r>
          </a:p>
        </p:txBody>
      </p:sp>
      <p:sp>
        <p:nvSpPr>
          <p:cNvPr id="228" name="Everyone has that one bit of software that is awful to deploy to production – maybe it takes a long time, maybe it’s error prone, maybe it’s just a lot of steps to try to get through.…"/>
          <p:cNvSpPr txBox="1"/>
          <p:nvPr>
            <p:ph type="body" idx="1"/>
          </p:nvPr>
        </p:nvSpPr>
        <p:spPr>
          <a:prstGeom prst="rect">
            <a:avLst/>
          </a:prstGeom>
        </p:spPr>
        <p:txBody>
          <a:bodyPr/>
          <a:lstStyle/>
          <a:p>
            <a:pPr/>
            <a:r>
              <a:t>Everyone has that one bit of software that is awful to deploy to production – maybe it takes a long time, maybe it’s error prone, maybe it’s just a lot of steps to try to get through. </a:t>
            </a:r>
          </a:p>
          <a:p>
            <a:pPr/>
            <a:r>
              <a:t>By automating a deployment, rather than requiring it be done by hand every time, you can reduce the risk of a failure (a well-crafted automated process will be consistent and not accidentally fat-finger a key) while reducing the time investment to deploy.</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cattle over pets"/>
          <p:cNvSpPr txBox="1"/>
          <p:nvPr>
            <p:ph type="title"/>
          </p:nvPr>
        </p:nvSpPr>
        <p:spPr>
          <a:prstGeom prst="rect">
            <a:avLst/>
          </a:prstGeom>
        </p:spPr>
        <p:txBody>
          <a:bodyPr/>
          <a:lstStyle>
            <a:lvl1pPr defTabSz="634745">
              <a:defRPr spc="113" sz="5684"/>
            </a:lvl1pPr>
          </a:lstStyle>
          <a:p>
            <a:pPr/>
            <a:r>
              <a:t>cattle over pets</a:t>
            </a:r>
          </a:p>
        </p:txBody>
      </p:sp>
      <p:sp>
        <p:nvSpPr>
          <p:cNvPr id="231" name="This is one of the biggest things to work towards, in my opinion: the idea of treating a system as replaceable, rather than as something that we have to take special care of means that we don’t have to worry about what will happen if a specific failure occurs.…"/>
          <p:cNvSpPr txBox="1"/>
          <p:nvPr>
            <p:ph type="body" idx="1"/>
          </p:nvPr>
        </p:nvSpPr>
        <p:spPr>
          <a:prstGeom prst="rect">
            <a:avLst/>
          </a:prstGeom>
        </p:spPr>
        <p:txBody>
          <a:bodyPr/>
          <a:lstStyle/>
          <a:p>
            <a:pPr/>
            <a:r>
              <a:t>This is one of the biggest things to work towards, in my opinion: the idea of treating a system as replaceable, rather than as something that we have to take special care of means that we don’t have to worry about what will happen if a specific failure occurs. </a:t>
            </a:r>
          </a:p>
          <a:p>
            <a:pPr/>
            <a:r>
              <a:t>We have the ability to rebuild on the spot instead, toss it out, and away we go on our merry way again. </a:t>
            </a:r>
          </a:p>
          <a:p>
            <a:pPr/>
            <a:r>
              <a:t>So if something does fail, it’s much less likely to be a truly catastrophic failure, and the process of fixing it is the same as setting up the box to begin with – reducing impact and reducing toil.</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continuous Integration and Continuous Delivery"/>
          <p:cNvSpPr txBox="1"/>
          <p:nvPr>
            <p:ph type="title"/>
          </p:nvPr>
        </p:nvSpPr>
        <p:spPr>
          <a:prstGeom prst="rect">
            <a:avLst/>
          </a:prstGeom>
        </p:spPr>
        <p:txBody>
          <a:bodyPr/>
          <a:lstStyle>
            <a:lvl1pPr defTabSz="634745">
              <a:defRPr spc="113" sz="5684"/>
            </a:lvl1pPr>
          </a:lstStyle>
          <a:p>
            <a:pPr/>
            <a:r>
              <a:t>continuous Integration and Continuous Delivery</a:t>
            </a:r>
          </a:p>
        </p:txBody>
      </p:sp>
      <p:sp>
        <p:nvSpPr>
          <p:cNvPr id="234" name="Continuous Integration and Continuous Delivery serve slightly different purposes but are very much related to each other at the same time.…"/>
          <p:cNvSpPr txBox="1"/>
          <p:nvPr>
            <p:ph type="body" idx="1"/>
          </p:nvPr>
        </p:nvSpPr>
        <p:spPr>
          <a:prstGeom prst="rect">
            <a:avLst/>
          </a:prstGeom>
        </p:spPr>
        <p:txBody>
          <a:bodyPr/>
          <a:lstStyle/>
          <a:p>
            <a:pPr marL="497840" indent="-497840" defTabSz="634745">
              <a:spcBef>
                <a:spcPts val="4700"/>
              </a:spcBef>
              <a:defRPr spc="82" sz="4116"/>
            </a:pPr>
            <a:r>
              <a:t>Continuous Integration and </a:t>
            </a:r>
            <a:r>
              <a:rPr>
                <a:solidFill>
                  <a:srgbClr val="0775C3"/>
                </a:solidFill>
                <a:hlinkClick r:id="rId2" invalidUrl="" action="" tgtFrame="" tooltip="" history="1" highlightClick="0" endSnd="0"/>
              </a:rPr>
              <a:t>Continuous Delivery</a:t>
            </a:r>
            <a:r>
              <a:t> serve slightly different purposes but are very much related to each other at the same time. </a:t>
            </a:r>
          </a:p>
          <a:p>
            <a:pPr marL="497840" indent="-497840" defTabSz="634745">
              <a:spcBef>
                <a:spcPts val="4700"/>
              </a:spcBef>
              <a:defRPr spc="82" sz="4116"/>
            </a:pPr>
            <a:r>
              <a:t>Both stem from the same principle: by doing work in small, concrete chunks, we have an easier time making sure those changes are valid, and we have an easier time deploying small, concrete changes over monolithic, far-reaching changes. </a:t>
            </a:r>
          </a:p>
          <a:p>
            <a:pPr marL="497840" indent="-497840" defTabSz="634745">
              <a:spcBef>
                <a:spcPts val="4700"/>
              </a:spcBef>
              <a:defRPr spc="82" sz="4116"/>
            </a:pPr>
            <a:r>
              <a:t>I’ve heard both of these referred to using the idea of a blast radius – even a lot of smaller changes won’t be enough to completely destroy something, but one big change can be enough to bring down pretty much anything. </a:t>
            </a:r>
          </a:p>
          <a:p>
            <a:pPr marL="497840" indent="-497840" defTabSz="634745">
              <a:spcBef>
                <a:spcPts val="4700"/>
              </a:spcBef>
              <a:defRPr spc="82" sz="4116"/>
            </a:pPr>
            <a:r>
              <a:t>Judicious use of both CI and CD can help reduce risk, reduce the impact of a change, and reduce toil.</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where to go from here"/>
          <p:cNvSpPr txBox="1"/>
          <p:nvPr>
            <p:ph type="title"/>
          </p:nvPr>
        </p:nvSpPr>
        <p:spPr>
          <a:prstGeom prst="rect">
            <a:avLst/>
          </a:prstGeom>
        </p:spPr>
        <p:txBody>
          <a:bodyPr/>
          <a:lstStyle>
            <a:lvl1pPr defTabSz="634745">
              <a:defRPr spc="113" sz="5684"/>
            </a:lvl1pPr>
          </a:lstStyle>
          <a:p>
            <a:pPr/>
            <a:r>
              <a:t>where to go from here</a:t>
            </a:r>
          </a:p>
        </p:txBody>
      </p:sp>
      <p:sp>
        <p:nvSpPr>
          <p:cNvPr id="237" name="A common theme for a lot of these changes is that they are designed around making it easier for developers to do the right thing.…"/>
          <p:cNvSpPr txBox="1"/>
          <p:nvPr>
            <p:ph type="body" idx="1"/>
          </p:nvPr>
        </p:nvSpPr>
        <p:spPr>
          <a:prstGeom prst="rect">
            <a:avLst/>
          </a:prstGeom>
        </p:spPr>
        <p:txBody>
          <a:bodyPr/>
          <a:lstStyle/>
          <a:p>
            <a:pPr/>
            <a:r>
              <a:t>A common theme for a lot of these changes is that they are designed around making it easier for developers to do the right thing. </a:t>
            </a:r>
          </a:p>
          <a:p>
            <a:pPr/>
            <a:r>
              <a:t>Build it and they will come. </a:t>
            </a:r>
          </a:p>
          <a:p>
            <a:pPr/>
            <a:r>
              <a:t>Build the tools that make peoples’ lives easier, and they will use them.</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Agile software development"/>
          <p:cNvSpPr txBox="1"/>
          <p:nvPr>
            <p:ph type="title"/>
          </p:nvPr>
        </p:nvSpPr>
        <p:spPr>
          <a:prstGeom prst="rect">
            <a:avLst/>
          </a:prstGeom>
        </p:spPr>
        <p:txBody>
          <a:bodyPr/>
          <a:lstStyle>
            <a:lvl1pPr defTabSz="641223">
              <a:defRPr spc="295" sz="14750"/>
            </a:lvl1pPr>
          </a:lstStyle>
          <a:p>
            <a:pPr/>
            <a:r>
              <a:t>Agile software development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DevOps is a software engineering culture that unifies the development and operations team, under an umbrella of tools to automate every stage. The DevOps approach automates the service management for the support of operational objectives and improves understanding of the layers in the production environment stack."/>
          <p:cNvSpPr txBox="1"/>
          <p:nvPr>
            <p:ph type="body" idx="1"/>
          </p:nvPr>
        </p:nvSpPr>
        <p:spPr>
          <a:prstGeom prst="rect">
            <a:avLst/>
          </a:prstGeom>
        </p:spPr>
        <p:txBody>
          <a:bodyPr/>
          <a:lstStyle/>
          <a:p>
            <a:pPr/>
            <a:r>
              <a:t>D</a:t>
            </a:r>
            <a:r>
              <a:rPr>
                <a:latin typeface="Avenir Heavy"/>
                <a:ea typeface="Avenir Heavy"/>
                <a:cs typeface="Avenir Heavy"/>
                <a:sym typeface="Avenir Heavy"/>
              </a:rPr>
              <a:t>evOps</a:t>
            </a:r>
            <a:r>
              <a:t> is a software engineering culture that unifies the development and operations team, under an umbrella of tools to automate every stage. The </a:t>
            </a:r>
            <a:r>
              <a:rPr>
                <a:latin typeface="Avenir Heavy"/>
                <a:ea typeface="Avenir Heavy"/>
                <a:cs typeface="Avenir Heavy"/>
                <a:sym typeface="Avenir Heavy"/>
              </a:rPr>
              <a:t>DevOps</a:t>
            </a:r>
            <a:r>
              <a:t> approach automates the service management for the support of operational objectives and improves understanding of the layers in the production environment stack.</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agile"/>
          <p:cNvSpPr txBox="1"/>
          <p:nvPr>
            <p:ph type="title"/>
          </p:nvPr>
        </p:nvSpPr>
        <p:spPr>
          <a:prstGeom prst="rect">
            <a:avLst/>
          </a:prstGeom>
        </p:spPr>
        <p:txBody>
          <a:bodyPr/>
          <a:lstStyle>
            <a:lvl1pPr defTabSz="634745">
              <a:defRPr spc="113" sz="5684"/>
            </a:lvl1pPr>
          </a:lstStyle>
          <a:p>
            <a:pPr/>
            <a:r>
              <a:t>agile</a:t>
            </a:r>
          </a:p>
        </p:txBody>
      </p:sp>
      <p:sp>
        <p:nvSpPr>
          <p:cNvPr id="242" name="Able to move quickly and easily.…"/>
          <p:cNvSpPr txBox="1"/>
          <p:nvPr>
            <p:ph type="body" idx="1"/>
          </p:nvPr>
        </p:nvSpPr>
        <p:spPr>
          <a:prstGeom prst="rect">
            <a:avLst/>
          </a:prstGeom>
        </p:spPr>
        <p:txBody>
          <a:bodyPr/>
          <a:lstStyle/>
          <a:p>
            <a:pPr/>
            <a:r>
              <a:t>Able to move quickly and easily.</a:t>
            </a:r>
          </a:p>
          <a:p>
            <a:pPr/>
            <a:r>
              <a:t>Relating to or denoting a method of project management, used especially for software development, that is characterised by the division of tasks into short phases of work and frequent reassessment and adaptation of plans.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The term agile management is applied to an iterative, incremental method of managing the design and build activities of engineering, information technology and other business areas that aim to provide new product or service development in a highly flexible and interactive manner, based on the principles expressed in the Manifesto for Agile Software Development.…"/>
          <p:cNvSpPr txBox="1"/>
          <p:nvPr>
            <p:ph type="body" idx="1"/>
          </p:nvPr>
        </p:nvSpPr>
        <p:spPr>
          <a:prstGeom prst="rect">
            <a:avLst/>
          </a:prstGeom>
        </p:spPr>
        <p:txBody>
          <a:bodyPr/>
          <a:lstStyle/>
          <a:p>
            <a:pPr/>
            <a:r>
              <a:t>The term </a:t>
            </a:r>
            <a:r>
              <a:rPr>
                <a:latin typeface="Avenir Book Oblique"/>
                <a:ea typeface="Avenir Book Oblique"/>
                <a:cs typeface="Avenir Book Oblique"/>
                <a:sym typeface="Avenir Book Oblique"/>
              </a:rPr>
              <a:t>agile management</a:t>
            </a:r>
            <a:r>
              <a:t> is applied to an iterative, incremental method of managing the design and build activities of engineering, information technology and other business areas that aim to provide new product or service development in a highly flexible and interactive manner, based on the principles expressed in the </a:t>
            </a:r>
            <a:r>
              <a:rPr>
                <a:latin typeface="Avenir Book Oblique"/>
                <a:ea typeface="Avenir Book Oblique"/>
                <a:cs typeface="Avenir Book Oblique"/>
                <a:sym typeface="Avenir Book Oblique"/>
              </a:rPr>
              <a:t>Manifesto for Agile Software Development</a:t>
            </a:r>
            <a:r>
              <a:t>.</a:t>
            </a:r>
          </a:p>
          <a:p>
            <a:pPr/>
            <a:r>
              <a:t>In </a:t>
            </a:r>
            <a:r>
              <a:rPr>
                <a:solidFill>
                  <a:srgbClr val="0B0080"/>
                </a:solidFill>
              </a:rPr>
              <a:t>software development</a:t>
            </a:r>
            <a:r>
              <a:t>, </a:t>
            </a:r>
            <a:r>
              <a:rPr>
                <a:latin typeface="Avenir Heavy"/>
                <a:ea typeface="Avenir Heavy"/>
                <a:cs typeface="Avenir Heavy"/>
                <a:sym typeface="Avenir Heavy"/>
              </a:rPr>
              <a:t>agile</a:t>
            </a:r>
            <a:r>
              <a:t> approaches development requirements and solutions through the collaborative effort of </a:t>
            </a:r>
            <a:r>
              <a:rPr>
                <a:solidFill>
                  <a:srgbClr val="0B0080"/>
                </a:solidFill>
              </a:rPr>
              <a:t>self-organising</a:t>
            </a:r>
            <a:r>
              <a:t> and </a:t>
            </a:r>
            <a:r>
              <a:rPr>
                <a:solidFill>
                  <a:srgbClr val="0B0080"/>
                </a:solidFill>
              </a:rPr>
              <a:t>cross-functional</a:t>
            </a:r>
            <a:r>
              <a:t> teams and their </a:t>
            </a:r>
            <a:r>
              <a:rPr>
                <a:solidFill>
                  <a:srgbClr val="0B0080"/>
                </a:solidFill>
              </a:rPr>
              <a:t>customer(s)</a:t>
            </a:r>
            <a:r>
              <a:t>/</a:t>
            </a:r>
            <a:r>
              <a:rPr>
                <a:solidFill>
                  <a:srgbClr val="0B0080"/>
                </a:solidFill>
              </a:rPr>
              <a:t>end user(s)</a:t>
            </a:r>
            <a:r>
              <a:t>.</a:t>
            </a:r>
          </a:p>
          <a:p>
            <a:pPr/>
            <a:r>
              <a:t>It advocates adaptive planning, evolutionary development, early delivery, and </a:t>
            </a:r>
            <a:r>
              <a:rPr>
                <a:solidFill>
                  <a:srgbClr val="0B0080"/>
                </a:solidFill>
              </a:rPr>
              <a:t>continual improvement</a:t>
            </a:r>
            <a:r>
              <a:t>, and it encourages flexible responses to change.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History"/>
          <p:cNvSpPr txBox="1"/>
          <p:nvPr>
            <p:ph type="title"/>
          </p:nvPr>
        </p:nvSpPr>
        <p:spPr>
          <a:prstGeom prst="rect">
            <a:avLst/>
          </a:prstGeom>
        </p:spPr>
        <p:txBody>
          <a:bodyPr/>
          <a:lstStyle>
            <a:lvl1pPr defTabSz="634745">
              <a:defRPr spc="113" sz="5684"/>
            </a:lvl1pPr>
          </a:lstStyle>
          <a:p>
            <a:pPr/>
            <a:r>
              <a:t>History</a:t>
            </a:r>
          </a:p>
        </p:txBody>
      </p:sp>
      <p:sp>
        <p:nvSpPr>
          <p:cNvPr id="247" name="Iterative and incremental development methods can be traced back as early as 1957, with evolutionary project management and adaptive software development emerging in the early 1970s."/>
          <p:cNvSpPr txBox="1"/>
          <p:nvPr>
            <p:ph type="body" idx="1"/>
          </p:nvPr>
        </p:nvSpPr>
        <p:spPr>
          <a:prstGeom prst="rect">
            <a:avLst/>
          </a:prstGeom>
        </p:spPr>
        <p:txBody>
          <a:bodyPr/>
          <a:lstStyle/>
          <a:p>
            <a:pPr/>
            <a:r>
              <a:t>Iterative and incremental development methods</a:t>
            </a:r>
            <a:r>
              <a:rPr>
                <a:solidFill>
                  <a:srgbClr val="202122"/>
                </a:solidFill>
              </a:rPr>
              <a:t> can be traced back as early as 1957, with evolutionary project management and </a:t>
            </a:r>
            <a:r>
              <a:t>adaptive software development </a:t>
            </a:r>
            <a:r>
              <a:rPr>
                <a:solidFill>
                  <a:srgbClr val="202122"/>
                </a:solidFill>
              </a:rPr>
              <a:t>emerging in the early 1970s.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Agile software development values"/>
          <p:cNvSpPr txBox="1"/>
          <p:nvPr>
            <p:ph type="title"/>
          </p:nvPr>
        </p:nvSpPr>
        <p:spPr>
          <a:prstGeom prst="rect">
            <a:avLst/>
          </a:prstGeom>
        </p:spPr>
        <p:txBody>
          <a:bodyPr/>
          <a:lstStyle>
            <a:lvl1pPr defTabSz="634745">
              <a:defRPr spc="113" sz="5684"/>
            </a:lvl1pPr>
          </a:lstStyle>
          <a:p>
            <a:pPr/>
            <a:r>
              <a:t>Agile software development values</a:t>
            </a:r>
          </a:p>
        </p:txBody>
      </p:sp>
      <p:sp>
        <p:nvSpPr>
          <p:cNvPr id="250" name="Based on their combined experience of developing software and helping others do that, the seventeen signatories to the manifesto proclaimed that they value:…"/>
          <p:cNvSpPr txBox="1"/>
          <p:nvPr>
            <p:ph type="body" idx="1"/>
          </p:nvPr>
        </p:nvSpPr>
        <p:spPr>
          <a:prstGeom prst="rect">
            <a:avLst/>
          </a:prstGeom>
        </p:spPr>
        <p:txBody>
          <a:bodyPr/>
          <a:lstStyle/>
          <a:p>
            <a:pPr marL="0" indent="0">
              <a:buClrTx/>
              <a:buSzTx/>
              <a:buNone/>
            </a:pPr>
            <a:r>
              <a:t>Based on their combined experience of developing software and helping others do that, the seventeen signatories to the manifesto proclaimed that they value:</a:t>
            </a:r>
          </a:p>
          <a:p>
            <a:pPr/>
            <a:r>
              <a:t>Individuals and interactions</a:t>
            </a:r>
            <a:r>
              <a:t> over processes and tools</a:t>
            </a:r>
          </a:p>
          <a:p>
            <a:pPr/>
            <a:r>
              <a:rPr>
                <a:latin typeface="Avenir Heavy"/>
                <a:ea typeface="Avenir Heavy"/>
                <a:cs typeface="Avenir Heavy"/>
                <a:sym typeface="Avenir Heavy"/>
              </a:rPr>
              <a:t>Working software</a:t>
            </a:r>
            <a:r>
              <a:t> over comprehensive documentation</a:t>
            </a:r>
          </a:p>
          <a:p>
            <a:pPr/>
            <a:r>
              <a:rPr>
                <a:latin typeface="Avenir Heavy"/>
                <a:ea typeface="Avenir Heavy"/>
                <a:cs typeface="Avenir Heavy"/>
                <a:sym typeface="Avenir Heavy"/>
              </a:rPr>
              <a:t>Customer collaboration</a:t>
            </a:r>
            <a:r>
              <a:t> over contract negotiation</a:t>
            </a:r>
          </a:p>
          <a:p>
            <a:pPr/>
            <a:r>
              <a:t>Responding to change</a:t>
            </a:r>
            <a:r>
              <a:t> over following a plan</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Iterative, incremental, and evolutionary"/>
          <p:cNvSpPr txBox="1"/>
          <p:nvPr>
            <p:ph type="title"/>
          </p:nvPr>
        </p:nvSpPr>
        <p:spPr>
          <a:prstGeom prst="rect">
            <a:avLst/>
          </a:prstGeom>
        </p:spPr>
        <p:txBody>
          <a:bodyPr/>
          <a:lstStyle>
            <a:lvl1pPr defTabSz="634745">
              <a:defRPr spc="113" sz="5684"/>
            </a:lvl1pPr>
          </a:lstStyle>
          <a:p>
            <a:pPr/>
            <a:r>
              <a:t>Iterative, incremental, and evolutionary</a:t>
            </a:r>
          </a:p>
        </p:txBody>
      </p:sp>
      <p:sp>
        <p:nvSpPr>
          <p:cNvPr id="253" name="Most agile development methods break product development work into small increments that minimise the amount of up-front planning and design.…"/>
          <p:cNvSpPr txBox="1"/>
          <p:nvPr>
            <p:ph type="body" idx="1"/>
          </p:nvPr>
        </p:nvSpPr>
        <p:spPr>
          <a:prstGeom prst="rect">
            <a:avLst/>
          </a:prstGeom>
        </p:spPr>
        <p:txBody>
          <a:bodyPr/>
          <a:lstStyle/>
          <a:p>
            <a:pPr marL="391159" indent="-391159" defTabSz="498729">
              <a:spcBef>
                <a:spcPts val="3600"/>
              </a:spcBef>
              <a:defRPr spc="64" sz="3234"/>
            </a:pPr>
            <a:r>
              <a:t>Most agile development methods break product development work into small increments that minimise the amount of up-front planning and design.</a:t>
            </a:r>
          </a:p>
          <a:p>
            <a:pPr marL="391159" indent="-391159" defTabSz="498729">
              <a:spcBef>
                <a:spcPts val="3600"/>
              </a:spcBef>
              <a:defRPr spc="64" sz="3234"/>
            </a:pPr>
            <a:r>
              <a:t>Iterations, or sprints, are short time frames (</a:t>
            </a:r>
            <a:r>
              <a:rPr>
                <a:solidFill>
                  <a:srgbClr val="0B0080"/>
                </a:solidFill>
              </a:rPr>
              <a:t>timeboxes</a:t>
            </a:r>
            <a:r>
              <a:t>) that typically last from one to four weeks.</a:t>
            </a:r>
          </a:p>
          <a:p>
            <a:pPr marL="391159" indent="-391159" defTabSz="498729">
              <a:spcBef>
                <a:spcPts val="3600"/>
              </a:spcBef>
              <a:defRPr spc="64" sz="3234"/>
            </a:pPr>
            <a:r>
              <a:t>Each iteration involves a </a:t>
            </a:r>
            <a:r>
              <a:rPr>
                <a:solidFill>
                  <a:srgbClr val="0B0080"/>
                </a:solidFill>
              </a:rPr>
              <a:t>cross-functional team</a:t>
            </a:r>
            <a:r>
              <a:t> working in all functions: </a:t>
            </a:r>
            <a:r>
              <a:rPr>
                <a:solidFill>
                  <a:srgbClr val="0B0080"/>
                </a:solidFill>
              </a:rPr>
              <a:t>planning</a:t>
            </a:r>
            <a:r>
              <a:t>, </a:t>
            </a:r>
            <a:r>
              <a:rPr>
                <a:solidFill>
                  <a:srgbClr val="0B0080"/>
                </a:solidFill>
              </a:rPr>
              <a:t>analysis</a:t>
            </a:r>
            <a:r>
              <a:t>, </a:t>
            </a:r>
            <a:r>
              <a:rPr>
                <a:solidFill>
                  <a:srgbClr val="0B0080"/>
                </a:solidFill>
              </a:rPr>
              <a:t>design</a:t>
            </a:r>
            <a:r>
              <a:t>, </a:t>
            </a:r>
            <a:r>
              <a:rPr>
                <a:solidFill>
                  <a:srgbClr val="0B0080"/>
                </a:solidFill>
              </a:rPr>
              <a:t>coding</a:t>
            </a:r>
            <a:r>
              <a:t>, </a:t>
            </a:r>
            <a:r>
              <a:rPr>
                <a:solidFill>
                  <a:srgbClr val="0B0080"/>
                </a:solidFill>
              </a:rPr>
              <a:t>unit testing</a:t>
            </a:r>
            <a:r>
              <a:t>, and </a:t>
            </a:r>
            <a:r>
              <a:rPr>
                <a:solidFill>
                  <a:srgbClr val="0B0080"/>
                </a:solidFill>
              </a:rPr>
              <a:t>acceptance testing</a:t>
            </a:r>
            <a:r>
              <a:t>.</a:t>
            </a:r>
          </a:p>
          <a:p>
            <a:pPr marL="391159" indent="-391159" defTabSz="498729">
              <a:spcBef>
                <a:spcPts val="3600"/>
              </a:spcBef>
              <a:defRPr spc="64" sz="3234"/>
            </a:pPr>
            <a:r>
              <a:t>At the end of the iteration a working product is demonstrated to stakeholders.</a:t>
            </a:r>
          </a:p>
          <a:p>
            <a:pPr marL="391159" indent="-391159" defTabSz="498729">
              <a:spcBef>
                <a:spcPts val="3600"/>
              </a:spcBef>
              <a:defRPr spc="64" sz="3234"/>
            </a:pPr>
            <a:r>
              <a:t>This minimises overall risk and allows the product to adapt to changes quickly. </a:t>
            </a:r>
          </a:p>
          <a:p>
            <a:pPr marL="391159" indent="-391159" defTabSz="498729">
              <a:spcBef>
                <a:spcPts val="3600"/>
              </a:spcBef>
              <a:defRPr spc="64" sz="3234"/>
            </a:pPr>
            <a:r>
              <a:t>An iteration might not add enough functionality to warrant a market release, but the goal is to have an available release (with minimal </a:t>
            </a:r>
            <a:r>
              <a:rPr>
                <a:solidFill>
                  <a:srgbClr val="0B0080"/>
                </a:solidFill>
              </a:rPr>
              <a:t>bugs</a:t>
            </a:r>
            <a:r>
              <a:t>) at the end of each iteration. </a:t>
            </a:r>
          </a:p>
          <a:p>
            <a:pPr marL="391159" indent="-391159" defTabSz="498729">
              <a:spcBef>
                <a:spcPts val="3600"/>
              </a:spcBef>
              <a:defRPr spc="64" sz="3234"/>
            </a:pPr>
            <a:r>
              <a:t>Multiple iterations might be required to release a product or new features. Working software is the primary measure of progress.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Image" descr="Image"/>
          <p:cNvPicPr>
            <a:picLocks noChangeAspect="1"/>
          </p:cNvPicPr>
          <p:nvPr>
            <p:ph type="pic" idx="13"/>
          </p:nvPr>
        </p:nvPicPr>
        <p:blipFill>
          <a:blip r:embed="rId2">
            <a:extLst/>
          </a:blip>
          <a:srcRect l="0" t="0" r="0" b="0"/>
          <a:stretch>
            <a:fillRect/>
          </a:stretch>
        </p:blipFill>
        <p:spPr>
          <a:xfrm>
            <a:off x="6191250" y="3987800"/>
            <a:ext cx="11988800" cy="8991600"/>
          </a:xfrm>
          <a:prstGeom prst="rect">
            <a:avLst/>
          </a:prstGeom>
        </p:spPr>
      </p:pic>
      <p:sp>
        <p:nvSpPr>
          <p:cNvPr id="256" name="PaiR programming, an agile development technique used by XP."/>
          <p:cNvSpPr txBox="1"/>
          <p:nvPr>
            <p:ph type="title"/>
          </p:nvPr>
        </p:nvSpPr>
        <p:spPr>
          <a:prstGeom prst="rect">
            <a:avLst/>
          </a:prstGeom>
        </p:spPr>
        <p:txBody>
          <a:bodyPr/>
          <a:lstStyle/>
          <a:p>
            <a:pPr defTabSz="362711">
              <a:defRPr spc="117" sz="5880"/>
            </a:pPr>
            <a:r>
              <a:rPr>
                <a:solidFill>
                  <a:srgbClr val="0B0080"/>
                </a:solidFill>
              </a:rPr>
              <a:t>PaiR programming</a:t>
            </a:r>
            <a:r>
              <a:t>, an agile development technique used by </a:t>
            </a:r>
            <a:r>
              <a:rPr>
                <a:solidFill>
                  <a:srgbClr val="0B0080"/>
                </a:solidFill>
              </a:rPr>
              <a:t>XP</a:t>
            </a:r>
            <a:r>
              <a:t>.</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Philosophy"/>
          <p:cNvSpPr txBox="1"/>
          <p:nvPr>
            <p:ph type="title"/>
          </p:nvPr>
        </p:nvSpPr>
        <p:spPr>
          <a:prstGeom prst="rect">
            <a:avLst/>
          </a:prstGeom>
        </p:spPr>
        <p:txBody>
          <a:bodyPr/>
          <a:lstStyle>
            <a:lvl1pPr defTabSz="634745">
              <a:defRPr spc="113" sz="5684"/>
            </a:lvl1pPr>
          </a:lstStyle>
          <a:p>
            <a:pPr/>
            <a:r>
              <a:t>Philosophy</a:t>
            </a:r>
          </a:p>
        </p:txBody>
      </p:sp>
      <p:sp>
        <p:nvSpPr>
          <p:cNvPr id="259" name="Compared to traditional software engineering, agile software development mainly targets complex systems and product development with dynamic, non-deterministic and non-linear characteristics.…"/>
          <p:cNvSpPr txBox="1"/>
          <p:nvPr>
            <p:ph type="body" idx="1"/>
          </p:nvPr>
        </p:nvSpPr>
        <p:spPr>
          <a:prstGeom prst="rect">
            <a:avLst/>
          </a:prstGeom>
        </p:spPr>
        <p:txBody>
          <a:bodyPr/>
          <a:lstStyle/>
          <a:p>
            <a:pPr marL="411480" indent="-411480" defTabSz="524637">
              <a:spcBef>
                <a:spcPts val="3800"/>
              </a:spcBef>
              <a:defRPr spc="68" sz="3402"/>
            </a:pPr>
            <a:r>
              <a:t>Compared to traditional software engineering, agile software development mainly targets complex systems and product development with dynamic, non-deterministic and non-linear characteristics. </a:t>
            </a:r>
          </a:p>
          <a:p>
            <a:pPr marL="411480" indent="-411480" defTabSz="524637">
              <a:spcBef>
                <a:spcPts val="3800"/>
              </a:spcBef>
              <a:defRPr spc="68" sz="3402"/>
            </a:pPr>
            <a:r>
              <a:t>Accurate estimates, stable plans, and predictions are often hard to get in early stages, and confidence in them is likely to be low. </a:t>
            </a:r>
          </a:p>
          <a:p>
            <a:pPr marL="411480" indent="-411480" defTabSz="524637">
              <a:spcBef>
                <a:spcPts val="3800"/>
              </a:spcBef>
              <a:defRPr spc="68" sz="3402"/>
            </a:pPr>
            <a:r>
              <a:t>Agile practitioners will seek to reduce the </a:t>
            </a:r>
            <a:r>
              <a:rPr>
                <a:latin typeface="Avenir Book Oblique"/>
                <a:ea typeface="Avenir Book Oblique"/>
                <a:cs typeface="Avenir Book Oblique"/>
                <a:sym typeface="Avenir Book Oblique"/>
              </a:rPr>
              <a:t>leap-of-faith</a:t>
            </a:r>
            <a:r>
              <a:t> that is needed before any evidence of value can be obtained.</a:t>
            </a:r>
          </a:p>
          <a:p>
            <a:pPr marL="411480" indent="-411480" defTabSz="524637">
              <a:spcBef>
                <a:spcPts val="3800"/>
              </a:spcBef>
              <a:defRPr spc="68" sz="3402"/>
            </a:pPr>
            <a:r>
              <a:t>Requirements and design are held to be emergent. </a:t>
            </a:r>
          </a:p>
          <a:p>
            <a:pPr marL="411480" indent="-411480" defTabSz="524637">
              <a:spcBef>
                <a:spcPts val="3800"/>
              </a:spcBef>
              <a:defRPr spc="68" sz="3402"/>
            </a:pPr>
            <a:r>
              <a:t>Big up-front specifications would probably cause a lot of waste in such cases, i.e., are not economically sound. </a:t>
            </a:r>
          </a:p>
          <a:p>
            <a:pPr marL="411480" indent="-411480" defTabSz="524637">
              <a:spcBef>
                <a:spcPts val="3800"/>
              </a:spcBef>
              <a:defRPr spc="68" sz="3402"/>
            </a:pPr>
            <a:r>
              <a:t>These basic arguments and previous industry experiences, learned from years of successes and failures, have helped shape agile development's favour of adaptive, iterative and evolutionary development.</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Adaptive vs. predictive"/>
          <p:cNvSpPr txBox="1"/>
          <p:nvPr>
            <p:ph type="title"/>
          </p:nvPr>
        </p:nvSpPr>
        <p:spPr>
          <a:prstGeom prst="rect">
            <a:avLst/>
          </a:prstGeom>
        </p:spPr>
        <p:txBody>
          <a:bodyPr/>
          <a:lstStyle>
            <a:lvl1pPr defTabSz="634745">
              <a:defRPr spc="113" sz="5684"/>
            </a:lvl1pPr>
          </a:lstStyle>
          <a:p>
            <a:pPr/>
            <a:r>
              <a:t>Adaptive vs. predictive</a:t>
            </a:r>
          </a:p>
        </p:txBody>
      </p:sp>
      <p:sp>
        <p:nvSpPr>
          <p:cNvPr id="262" name="Development methods exist on a continuum from adaptive to predictive.…"/>
          <p:cNvSpPr txBox="1"/>
          <p:nvPr>
            <p:ph type="body" idx="1"/>
          </p:nvPr>
        </p:nvSpPr>
        <p:spPr>
          <a:prstGeom prst="rect">
            <a:avLst/>
          </a:prstGeom>
        </p:spPr>
        <p:txBody>
          <a:bodyPr/>
          <a:lstStyle/>
          <a:p>
            <a:pPr/>
            <a:r>
              <a:t>Development methods exist on a continuum from </a:t>
            </a:r>
            <a:r>
              <a:rPr>
                <a:latin typeface="Avenir Book Oblique"/>
                <a:ea typeface="Avenir Book Oblique"/>
                <a:cs typeface="Avenir Book Oblique"/>
                <a:sym typeface="Avenir Book Oblique"/>
              </a:rPr>
              <a:t>adaptive</a:t>
            </a:r>
            <a:r>
              <a:t> to </a:t>
            </a:r>
            <a:r>
              <a:rPr>
                <a:latin typeface="Avenir Book Oblique"/>
                <a:ea typeface="Avenir Book Oblique"/>
                <a:cs typeface="Avenir Book Oblique"/>
                <a:sym typeface="Avenir Book Oblique"/>
              </a:rPr>
              <a:t>predictive</a:t>
            </a:r>
            <a:r>
              <a:t>.</a:t>
            </a:r>
          </a:p>
          <a:p>
            <a:pPr/>
            <a:r>
              <a:t>Agile software development methods lie on the </a:t>
            </a:r>
            <a:r>
              <a:rPr>
                <a:latin typeface="Avenir Book Oblique"/>
                <a:ea typeface="Avenir Book Oblique"/>
                <a:cs typeface="Avenir Book Oblique"/>
                <a:sym typeface="Avenir Book Oblique"/>
              </a:rPr>
              <a:t>adaptive</a:t>
            </a:r>
            <a:r>
              <a:t> side of this continuum. </a:t>
            </a:r>
          </a:p>
          <a:p>
            <a:pPr/>
            <a:r>
              <a:t>One key of adaptive development methods is a </a:t>
            </a:r>
            <a:r>
              <a:rPr>
                <a:solidFill>
                  <a:srgbClr val="0B0080"/>
                </a:solidFill>
                <a:latin typeface="Avenir Book Oblique"/>
                <a:ea typeface="Avenir Book Oblique"/>
                <a:cs typeface="Avenir Book Oblique"/>
                <a:sym typeface="Avenir Book Oblique"/>
              </a:rPr>
              <a:t>rolling wave</a:t>
            </a:r>
            <a:r>
              <a:t> approach to schedule planning, which identifies milestones but leaves flexibility in the path to reach them, and also allows for the milestones themselves to change.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Image" descr="Image"/>
          <p:cNvPicPr>
            <a:picLocks noChangeAspect="1"/>
          </p:cNvPicPr>
          <p:nvPr>
            <p:ph type="pic" idx="13"/>
          </p:nvPr>
        </p:nvPicPr>
        <p:blipFill>
          <a:blip r:embed="rId2">
            <a:extLst/>
          </a:blip>
          <a:srcRect l="0" t="0" r="0" b="0"/>
          <a:stretch>
            <a:fillRect/>
          </a:stretch>
        </p:blipFill>
        <p:spPr>
          <a:xfrm>
            <a:off x="4294037" y="3987800"/>
            <a:ext cx="15783226" cy="8991600"/>
          </a:xfrm>
          <a:prstGeom prst="rect">
            <a:avLst/>
          </a:prstGeom>
        </p:spPr>
      </p:pic>
      <p:sp>
        <p:nvSpPr>
          <p:cNvPr id="265" name="Agile Software Development: BurnUp Chart shows the dynamics of created for clients value (story points) in project management simulation SimulTrain."/>
          <p:cNvSpPr txBox="1"/>
          <p:nvPr>
            <p:ph type="title"/>
          </p:nvPr>
        </p:nvSpPr>
        <p:spPr>
          <a:prstGeom prst="rect">
            <a:avLst/>
          </a:prstGeom>
        </p:spPr>
        <p:txBody>
          <a:bodyPr/>
          <a:lstStyle/>
          <a:p>
            <a:pPr>
              <a:defRPr spc="74" sz="3700"/>
            </a:pPr>
            <a:r>
              <a:t>Agile Software Development: BurnUp Chart shows the dynamics of created for clients value (story points) in project management simulation </a:t>
            </a:r>
            <a:r>
              <a:rPr>
                <a:solidFill>
                  <a:srgbClr val="0B0080"/>
                </a:solidFill>
              </a:rPr>
              <a:t>SimulTrain</a:t>
            </a:r>
            <a:r>
              <a:t>.</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Agile vs. Waterfall"/>
          <p:cNvSpPr txBox="1"/>
          <p:nvPr>
            <p:ph type="title"/>
          </p:nvPr>
        </p:nvSpPr>
        <p:spPr>
          <a:prstGeom prst="rect">
            <a:avLst/>
          </a:prstGeom>
        </p:spPr>
        <p:txBody>
          <a:bodyPr/>
          <a:lstStyle>
            <a:lvl1pPr defTabSz="634745">
              <a:defRPr spc="113" sz="5684"/>
            </a:lvl1pPr>
          </a:lstStyle>
          <a:p>
            <a:pPr/>
            <a:r>
              <a:t>Agile vs. Waterfall</a:t>
            </a:r>
          </a:p>
        </p:txBody>
      </p:sp>
      <p:sp>
        <p:nvSpPr>
          <p:cNvPr id="268" name="One of the differences between agile software development methods and waterfall is the approach to quality and testing.…"/>
          <p:cNvSpPr txBox="1"/>
          <p:nvPr>
            <p:ph type="body" idx="1"/>
          </p:nvPr>
        </p:nvSpPr>
        <p:spPr>
          <a:prstGeom prst="rect">
            <a:avLst/>
          </a:prstGeom>
        </p:spPr>
        <p:txBody>
          <a:bodyPr/>
          <a:lstStyle/>
          <a:p>
            <a:pPr/>
            <a:r>
              <a:t>One of the differences between agile software development methods and waterfall is the approach to quality and testing. </a:t>
            </a:r>
          </a:p>
          <a:p>
            <a:pPr/>
            <a:r>
              <a:t>In the </a:t>
            </a:r>
            <a:r>
              <a:rPr>
                <a:solidFill>
                  <a:srgbClr val="0B0080"/>
                </a:solidFill>
              </a:rPr>
              <a:t>waterfall model</a:t>
            </a:r>
            <a:r>
              <a:t>, there is always a separate </a:t>
            </a:r>
            <a:r>
              <a:rPr i="1">
                <a:latin typeface="Avenir Heavy"/>
                <a:ea typeface="Avenir Heavy"/>
                <a:cs typeface="Avenir Heavy"/>
                <a:sym typeface="Avenir Heavy"/>
              </a:rPr>
              <a:t>testing phase</a:t>
            </a:r>
            <a:r>
              <a:t> after a </a:t>
            </a:r>
            <a:r>
              <a:rPr i="1">
                <a:latin typeface="Avenir Heavy"/>
                <a:ea typeface="Avenir Heavy"/>
                <a:cs typeface="Avenir Heavy"/>
                <a:sym typeface="Avenir Heavy"/>
              </a:rPr>
              <a:t>build phase</a:t>
            </a:r>
            <a:r>
              <a:t>; however, in agile software development testing is completed in the same iteration as programming.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im…"/>
          <p:cNvSpPr txBox="1"/>
          <p:nvPr>
            <p:ph type="body" idx="1"/>
          </p:nvPr>
        </p:nvSpPr>
        <p:spPr>
          <a:prstGeom prst="rect">
            <a:avLst/>
          </a:prstGeom>
        </p:spPr>
        <p:txBody>
          <a:bodyPr/>
          <a:lstStyle/>
          <a:p>
            <a:pPr/>
            <a:r>
              <a:t>Tim</a:t>
            </a:r>
          </a:p>
          <a:p>
            <a:pPr/>
            <a:r>
              <a:t>Builds a robot</a:t>
            </a:r>
          </a:p>
          <a:p>
            <a:pPr/>
            <a:r>
              <a:t>In clean, air-conditioned lab</a:t>
            </a:r>
          </a:p>
          <a:p>
            <a:pPr/>
            <a:r>
              <a:t>Drops robot at friend’s house</a:t>
            </a:r>
          </a:p>
          <a:p>
            <a:pPr/>
            <a:r>
              <a:t>Mia starts using Robot in backyard</a:t>
            </a:r>
          </a:p>
          <a:p>
            <a:pPr/>
            <a:r>
              <a:t>But somehow robot malfunctions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code vs. documentation"/>
          <p:cNvSpPr txBox="1"/>
          <p:nvPr>
            <p:ph type="title"/>
          </p:nvPr>
        </p:nvSpPr>
        <p:spPr>
          <a:prstGeom prst="rect">
            <a:avLst/>
          </a:prstGeom>
        </p:spPr>
        <p:txBody>
          <a:bodyPr/>
          <a:lstStyle>
            <a:lvl1pPr defTabSz="634745">
              <a:defRPr spc="113" sz="5684"/>
            </a:lvl1pPr>
          </a:lstStyle>
          <a:p>
            <a:pPr/>
            <a:r>
              <a:t>code vs. documentation</a:t>
            </a:r>
          </a:p>
        </p:txBody>
      </p:sp>
      <p:sp>
        <p:nvSpPr>
          <p:cNvPr id="271" name="In a letter to IEEE Computer, Steven Rakitin expressed cynicism about agile software development, calling it &quot;yet another attempt to undermine the discipline of software engineering&quot; and translating &quot;working software over comprehensive documentation&quot; as &quot;we want to spend all our time coding. Remember, real programmers don't write documentation.”"/>
          <p:cNvSpPr txBox="1"/>
          <p:nvPr>
            <p:ph type="body" idx="1"/>
          </p:nvPr>
        </p:nvSpPr>
        <p:spPr>
          <a:prstGeom prst="rect">
            <a:avLst/>
          </a:prstGeom>
        </p:spPr>
        <p:txBody>
          <a:bodyPr/>
          <a:lstStyle/>
          <a:p>
            <a:pPr/>
            <a:r>
              <a:t>In a letter to </a:t>
            </a:r>
            <a:r>
              <a:rPr>
                <a:solidFill>
                  <a:srgbClr val="0B0080"/>
                </a:solidFill>
                <a:latin typeface="Avenir Book Oblique"/>
                <a:ea typeface="Avenir Book Oblique"/>
                <a:cs typeface="Avenir Book Oblique"/>
                <a:sym typeface="Avenir Book Oblique"/>
              </a:rPr>
              <a:t>IEEE Computer</a:t>
            </a:r>
            <a:r>
              <a:t>, Steven Rakitin expressed cynicism about agile software development, calling it "yet another attempt to undermine the discipline of software engineering" and translating "working software over comprehensive documentation" as "we want to spend all our time coding. Remember, real programmers don't write documentation.”</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Agile software development methods"/>
          <p:cNvSpPr txBox="1"/>
          <p:nvPr>
            <p:ph type="title"/>
          </p:nvPr>
        </p:nvSpPr>
        <p:spPr>
          <a:prstGeom prst="rect">
            <a:avLst/>
          </a:prstGeom>
        </p:spPr>
        <p:txBody>
          <a:bodyPr/>
          <a:lstStyle>
            <a:lvl1pPr defTabSz="634745">
              <a:defRPr spc="113" sz="5684"/>
            </a:lvl1pPr>
          </a:lstStyle>
          <a:p>
            <a:pPr/>
            <a:r>
              <a:t>Agile software development methods</a:t>
            </a:r>
          </a:p>
        </p:txBody>
      </p:sp>
      <p:sp>
        <p:nvSpPr>
          <p:cNvPr id="274" name="Agile software development methods support a broad range of the software development life cycle.…"/>
          <p:cNvSpPr txBox="1"/>
          <p:nvPr>
            <p:ph type="body" idx="1"/>
          </p:nvPr>
        </p:nvSpPr>
        <p:spPr>
          <a:prstGeom prst="rect">
            <a:avLst/>
          </a:prstGeom>
        </p:spPr>
        <p:txBody>
          <a:bodyPr/>
          <a:lstStyle/>
          <a:p>
            <a:pPr/>
            <a:r>
              <a:t>Agile software development methods support a broad range of the </a:t>
            </a:r>
            <a:r>
              <a:rPr>
                <a:solidFill>
                  <a:srgbClr val="0B0080"/>
                </a:solidFill>
              </a:rPr>
              <a:t>software development life cycle</a:t>
            </a:r>
            <a:r>
              <a:t>.</a:t>
            </a:r>
          </a:p>
          <a:p>
            <a:pPr/>
            <a:r>
              <a:t>Some methods focus on the practices (e.g., extreme programming (XP), pragmatic programming, agile modelling), while some focus on managing the flow of work (e.g., Scrum, Kanban).</a:t>
            </a:r>
          </a:p>
          <a:p>
            <a:pPr/>
            <a:r>
              <a:t>Some support activities for requirements specification and development (e.g., feature-driven development (FDD)), while some seek to cover the full development life cycle (e.g., dynamic systems development method (DSDM), rational unified process (</a:t>
            </a:r>
            <a:r>
              <a:rPr>
                <a:solidFill>
                  <a:srgbClr val="0B0080"/>
                </a:solidFill>
              </a:rPr>
              <a:t>RUP)</a:t>
            </a:r>
            <a:r>
              <a:t>).</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6" name="Image" descr="Image"/>
          <p:cNvPicPr>
            <a:picLocks noChangeAspect="1"/>
          </p:cNvPicPr>
          <p:nvPr>
            <p:ph type="pic" idx="13"/>
          </p:nvPr>
        </p:nvPicPr>
        <p:blipFill>
          <a:blip r:embed="rId2">
            <a:extLst/>
          </a:blip>
          <a:srcRect l="0" t="0" r="0" b="0"/>
          <a:stretch>
            <a:fillRect/>
          </a:stretch>
        </p:blipFill>
        <p:spPr>
          <a:xfrm>
            <a:off x="5578462" y="3987800"/>
            <a:ext cx="13214377" cy="8991600"/>
          </a:xfrm>
          <a:prstGeom prst="rect">
            <a:avLst/>
          </a:prstGeom>
        </p:spPr>
      </p:pic>
      <p:sp>
        <p:nvSpPr>
          <p:cNvPr id="277" name="Software development life-cycle support"/>
          <p:cNvSpPr txBox="1"/>
          <p:nvPr>
            <p:ph type="body" sz="quarter" idx="1"/>
          </p:nvPr>
        </p:nvSpPr>
        <p:spPr>
          <a:prstGeom prst="rect">
            <a:avLst/>
          </a:prstGeom>
        </p:spPr>
        <p:txBody>
          <a:bodyPr/>
          <a:lstStyle>
            <a:lvl1pPr defTabSz="569976">
              <a:defRPr spc="102" sz="5104"/>
            </a:lvl1pPr>
          </a:lstStyle>
          <a:p>
            <a:pPr/>
            <a:r>
              <a:t>Software development life-cycle support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Agile software development practices"/>
          <p:cNvSpPr txBox="1"/>
          <p:nvPr>
            <p:ph type="title"/>
          </p:nvPr>
        </p:nvSpPr>
        <p:spPr>
          <a:prstGeom prst="rect">
            <a:avLst/>
          </a:prstGeom>
        </p:spPr>
        <p:txBody>
          <a:bodyPr/>
          <a:lstStyle>
            <a:lvl1pPr defTabSz="634745">
              <a:defRPr spc="113" sz="5684"/>
            </a:lvl1pPr>
          </a:lstStyle>
          <a:p>
            <a:pPr/>
            <a:r>
              <a:t>Agile software development practices</a:t>
            </a:r>
          </a:p>
        </p:txBody>
      </p:sp>
      <p:sp>
        <p:nvSpPr>
          <p:cNvPr id="280" name="Agile software development is supported by a number of concrete practices, covering areas like requirements, design, modelling, coding, testing, planning, risk management, process, quality, etc. Some notable agile software development practices include:…"/>
          <p:cNvSpPr txBox="1"/>
          <p:nvPr>
            <p:ph type="body" idx="1"/>
          </p:nvPr>
        </p:nvSpPr>
        <p:spPr>
          <a:prstGeom prst="rect">
            <a:avLst/>
          </a:prstGeom>
        </p:spPr>
        <p:txBody>
          <a:bodyPr/>
          <a:lstStyle/>
          <a:p>
            <a:pPr marL="0" indent="0" defTabSz="634745">
              <a:spcBef>
                <a:spcPts val="4700"/>
              </a:spcBef>
              <a:buClrTx/>
              <a:buSzTx/>
              <a:buNone/>
              <a:defRPr spc="82" sz="4116"/>
            </a:pPr>
            <a:r>
              <a:t>Agile software development is supported by a number of concrete practices, covering areas like requirements, design, modelling, coding, testing, planning, risk management, process, quality, etc. Some notable agile software development practices include: </a:t>
            </a:r>
          </a:p>
          <a:p>
            <a:pPr marL="497840" indent="-497840" defTabSz="634745">
              <a:spcBef>
                <a:spcPts val="4700"/>
              </a:spcBef>
              <a:defRPr spc="82" sz="4116"/>
            </a:pPr>
            <a:r>
              <a:t>Acceptance test-driven development (ATDD) </a:t>
            </a:r>
          </a:p>
          <a:p>
            <a:pPr marL="497840" indent="-497840" defTabSz="634745">
              <a:spcBef>
                <a:spcPts val="4700"/>
              </a:spcBef>
              <a:defRPr spc="82" sz="4116"/>
            </a:pPr>
            <a:r>
              <a:t>Agile modeling </a:t>
            </a:r>
          </a:p>
          <a:p>
            <a:pPr marL="497840" indent="-497840" defTabSz="634745">
              <a:spcBef>
                <a:spcPts val="4700"/>
              </a:spcBef>
              <a:defRPr spc="82" sz="4116"/>
            </a:pPr>
            <a:r>
              <a:t>Agile testing </a:t>
            </a:r>
          </a:p>
          <a:p>
            <a:pPr marL="497840" indent="-497840" defTabSz="634745">
              <a:spcBef>
                <a:spcPts val="4700"/>
              </a:spcBef>
              <a:defRPr spc="82" sz="4116"/>
            </a:pPr>
            <a:r>
              <a:t>Backlogs (Product and Sprint) </a:t>
            </a:r>
          </a:p>
          <a:p>
            <a:pPr marL="497840" indent="-497840" defTabSz="634745">
              <a:spcBef>
                <a:spcPts val="4700"/>
              </a:spcBef>
              <a:defRPr spc="82" sz="4116"/>
            </a:pPr>
            <a:r>
              <a:t>Behaviour-driven development (BDD)</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Continuous integration (CI)…"/>
          <p:cNvSpPr txBox="1"/>
          <p:nvPr>
            <p:ph type="body" idx="1"/>
          </p:nvPr>
        </p:nvSpPr>
        <p:spPr>
          <a:prstGeom prst="rect">
            <a:avLst/>
          </a:prstGeom>
        </p:spPr>
        <p:txBody>
          <a:bodyPr/>
          <a:lstStyle/>
          <a:p>
            <a:pPr marL="462280" indent="-462280" defTabSz="589406">
              <a:spcBef>
                <a:spcPts val="4300"/>
              </a:spcBef>
              <a:defRPr spc="76" sz="3822"/>
            </a:pPr>
            <a:r>
              <a:t>Continuous integration (CI) </a:t>
            </a:r>
          </a:p>
          <a:p>
            <a:pPr marL="462280" indent="-462280" defTabSz="589406">
              <a:spcBef>
                <a:spcPts val="4300"/>
              </a:spcBef>
              <a:defRPr spc="76" sz="3822"/>
            </a:pPr>
            <a:r>
              <a:t>Cross-functional team </a:t>
            </a:r>
          </a:p>
          <a:p>
            <a:pPr marL="462280" indent="-462280" defTabSz="589406">
              <a:spcBef>
                <a:spcPts val="4300"/>
              </a:spcBef>
              <a:defRPr spc="76" sz="3822"/>
            </a:pPr>
            <a:r>
              <a:t>Daily Stand-up / Daily Scrum </a:t>
            </a:r>
          </a:p>
          <a:p>
            <a:pPr marL="462280" indent="-462280" defTabSz="589406">
              <a:spcBef>
                <a:spcPts val="4300"/>
              </a:spcBef>
              <a:defRPr spc="76" sz="3822"/>
            </a:pPr>
            <a:r>
              <a:t>Domain-driven design (DDD) </a:t>
            </a:r>
          </a:p>
          <a:p>
            <a:pPr marL="462280" indent="-462280" defTabSz="589406">
              <a:spcBef>
                <a:spcPts val="4300"/>
              </a:spcBef>
              <a:defRPr spc="76" sz="3822"/>
            </a:pPr>
            <a:r>
              <a:t>Iterative and incremental development (IID) </a:t>
            </a:r>
          </a:p>
          <a:p>
            <a:pPr marL="462280" indent="-462280" defTabSz="589406">
              <a:spcBef>
                <a:spcPts val="4300"/>
              </a:spcBef>
              <a:defRPr spc="76" sz="3822"/>
            </a:pPr>
            <a:r>
              <a:t>Low-code development platforms </a:t>
            </a:r>
          </a:p>
          <a:p>
            <a:pPr marL="462280" indent="-462280" defTabSz="589406">
              <a:spcBef>
                <a:spcPts val="4300"/>
              </a:spcBef>
              <a:defRPr spc="76" sz="3822"/>
            </a:pPr>
            <a:r>
              <a:t>Pair programming </a:t>
            </a:r>
          </a:p>
          <a:p>
            <a:pPr marL="462280" indent="-462280" defTabSz="589406">
              <a:spcBef>
                <a:spcPts val="4300"/>
              </a:spcBef>
              <a:defRPr spc="76" sz="3822"/>
            </a:pPr>
            <a:r>
              <a:t>Planning poker </a:t>
            </a:r>
          </a:p>
          <a:p>
            <a:pPr marL="462280" indent="-462280" defTabSz="589406">
              <a:spcBef>
                <a:spcPts val="4300"/>
              </a:spcBef>
              <a:defRPr spc="76" sz="3822"/>
            </a:pPr>
            <a:r>
              <a:t>Refactoring</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Retrospective…"/>
          <p:cNvSpPr txBox="1"/>
          <p:nvPr>
            <p:ph type="body" idx="1"/>
          </p:nvPr>
        </p:nvSpPr>
        <p:spPr>
          <a:prstGeom prst="rect">
            <a:avLst/>
          </a:prstGeom>
        </p:spPr>
        <p:txBody>
          <a:bodyPr/>
          <a:lstStyle/>
          <a:p>
            <a:pPr/>
            <a:r>
              <a:t>Retrospective </a:t>
            </a:r>
          </a:p>
          <a:p>
            <a:pPr/>
            <a:r>
              <a:t>Scrum events (sprint planning, sprint review and retrospective) </a:t>
            </a:r>
          </a:p>
          <a:p>
            <a:pPr/>
            <a:r>
              <a:t>Specification by example </a:t>
            </a:r>
          </a:p>
          <a:p>
            <a:pPr/>
            <a:r>
              <a:t>Story-driven modelling </a:t>
            </a:r>
          </a:p>
          <a:p>
            <a:pPr/>
            <a:r>
              <a:t>Test-driven development (TDD) </a:t>
            </a:r>
          </a:p>
          <a:p>
            <a:pPr/>
            <a:r>
              <a:t>Time-boxing </a:t>
            </a:r>
          </a:p>
          <a:p>
            <a:pPr/>
            <a:r>
              <a:t>User story </a:t>
            </a:r>
          </a:p>
          <a:p>
            <a:pPr/>
            <a:r>
              <a:t>Velocity tracking</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method tailoring"/>
          <p:cNvSpPr txBox="1"/>
          <p:nvPr>
            <p:ph type="title"/>
          </p:nvPr>
        </p:nvSpPr>
        <p:spPr>
          <a:prstGeom prst="rect">
            <a:avLst/>
          </a:prstGeom>
        </p:spPr>
        <p:txBody>
          <a:bodyPr/>
          <a:lstStyle>
            <a:lvl1pPr defTabSz="634745">
              <a:defRPr spc="113" sz="5684"/>
            </a:lvl1pPr>
          </a:lstStyle>
          <a:p>
            <a:pPr/>
            <a:r>
              <a:t>method tailoring</a:t>
            </a:r>
          </a:p>
        </p:txBody>
      </p:sp>
      <p:sp>
        <p:nvSpPr>
          <p:cNvPr id="287" name="In the literature, different terms refer to the notion of method adaptation, including 'method tailoring', 'method fragment adaptation' and 'situational method engineering'. Method tailoring is defined as:…"/>
          <p:cNvSpPr txBox="1"/>
          <p:nvPr>
            <p:ph type="body" idx="1"/>
          </p:nvPr>
        </p:nvSpPr>
        <p:spPr>
          <a:prstGeom prst="rect">
            <a:avLst/>
          </a:prstGeom>
        </p:spPr>
        <p:txBody>
          <a:bodyPr/>
          <a:lstStyle/>
          <a:p>
            <a:pPr/>
            <a:r>
              <a:t>In the literature, different terms refer to the notion of method adaptation, including 'method tailoring', 'method fragment adaptation' and 'situational method engineering'. Method tailoring is defined as:</a:t>
            </a:r>
          </a:p>
          <a:p>
            <a:pPr marL="0" indent="0">
              <a:buClrTx/>
              <a:buSzTx/>
              <a:buNone/>
            </a:pPr>
          </a:p>
          <a:p>
            <a:pPr marL="0" indent="0" algn="ctr">
              <a:spcBef>
                <a:spcPts val="500"/>
              </a:spcBef>
              <a:buClrTx/>
              <a:buSzTx/>
              <a:buNone/>
              <a:defRPr cap="all" spc="336">
                <a:latin typeface="+mn-lt"/>
                <a:ea typeface="+mn-ea"/>
                <a:cs typeface="+mn-cs"/>
                <a:sym typeface="Futura"/>
              </a:defRPr>
            </a:pPr>
            <a:r>
              <a:t>A process or capability in which human agents determine a system development approach for a specific project situation through responsive changes in, and dynamic interplays between contexts, intentions, and method fragments.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Large-scale, offshore and distributed"/>
          <p:cNvSpPr txBox="1"/>
          <p:nvPr>
            <p:ph type="title"/>
          </p:nvPr>
        </p:nvSpPr>
        <p:spPr>
          <a:prstGeom prst="rect">
            <a:avLst/>
          </a:prstGeom>
        </p:spPr>
        <p:txBody>
          <a:bodyPr/>
          <a:lstStyle>
            <a:lvl1pPr defTabSz="634745">
              <a:defRPr spc="113" sz="5684"/>
            </a:lvl1pPr>
          </a:lstStyle>
          <a:p>
            <a:pPr/>
            <a:r>
              <a:t>Large-scale, offshore and distributed</a:t>
            </a:r>
          </a:p>
        </p:txBody>
      </p:sp>
      <p:sp>
        <p:nvSpPr>
          <p:cNvPr id="290" name="Agile software development has been widely seen as highly suited to certain types of environments, including small teams of experts working on greenfield projects, and the challenges and limitations encountered in the adoption of agile software development methods in a large organisation with legacy infrastructure are well-documented and understood."/>
          <p:cNvSpPr txBox="1"/>
          <p:nvPr>
            <p:ph type="body" idx="1"/>
          </p:nvPr>
        </p:nvSpPr>
        <p:spPr>
          <a:prstGeom prst="rect">
            <a:avLst/>
          </a:prstGeom>
        </p:spPr>
        <p:txBody>
          <a:bodyPr/>
          <a:lstStyle/>
          <a:p>
            <a:pPr/>
            <a:r>
              <a:t>Agile software development has been widely seen as highly suited to certain types of environments, including small teams of experts working on </a:t>
            </a:r>
            <a:r>
              <a:rPr>
                <a:solidFill>
                  <a:srgbClr val="0B0080"/>
                </a:solidFill>
              </a:rPr>
              <a:t>greenfield projects</a:t>
            </a:r>
            <a:r>
              <a:t>, and the challenges and limitations encountered in the adoption of agile software development methods in a large organisation with </a:t>
            </a:r>
            <a:r>
              <a:rPr>
                <a:solidFill>
                  <a:srgbClr val="0B0080"/>
                </a:solidFill>
              </a:rPr>
              <a:t>legacy infrastructure</a:t>
            </a:r>
            <a:r>
              <a:t> are well-documented and understood.</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Regulated domains"/>
          <p:cNvSpPr txBox="1"/>
          <p:nvPr>
            <p:ph type="title"/>
          </p:nvPr>
        </p:nvSpPr>
        <p:spPr>
          <a:prstGeom prst="rect">
            <a:avLst/>
          </a:prstGeom>
        </p:spPr>
        <p:txBody>
          <a:bodyPr/>
          <a:lstStyle>
            <a:lvl1pPr defTabSz="634745">
              <a:defRPr spc="113" sz="5684"/>
            </a:lvl1pPr>
          </a:lstStyle>
          <a:p>
            <a:pPr/>
            <a:r>
              <a:t>Regulated domains</a:t>
            </a:r>
          </a:p>
        </p:txBody>
      </p:sp>
      <p:sp>
        <p:nvSpPr>
          <p:cNvPr id="293" name="Agile software development methods were initially seen as best suitable for non-critical product developments, thereby excluded from use in regulated domains such as medical devices, pharmaceutical, financial, nuclear systems, automotive, and avionics sectors, etc.…"/>
          <p:cNvSpPr txBox="1"/>
          <p:nvPr>
            <p:ph type="body" idx="1"/>
          </p:nvPr>
        </p:nvSpPr>
        <p:spPr>
          <a:prstGeom prst="rect">
            <a:avLst/>
          </a:prstGeom>
        </p:spPr>
        <p:txBody>
          <a:bodyPr/>
          <a:lstStyle/>
          <a:p>
            <a:pPr/>
            <a:r>
              <a:t>Agile software development methods were initially seen as best suitable for non-critical product developments, thereby excluded from use in regulated domains such as medical devices, pharmaceutical, financial, nuclear systems, automotive, and avionics sectors, etc. </a:t>
            </a:r>
          </a:p>
          <a:p>
            <a:pPr/>
            <a:r>
              <a:t>However, in the last several years, there have been several initiatives for the adaptation of agile methods for these domains.</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experience and adoption"/>
          <p:cNvSpPr txBox="1"/>
          <p:nvPr>
            <p:ph type="title"/>
          </p:nvPr>
        </p:nvSpPr>
        <p:spPr>
          <a:prstGeom prst="rect">
            <a:avLst/>
          </a:prstGeom>
        </p:spPr>
        <p:txBody>
          <a:bodyPr/>
          <a:lstStyle>
            <a:lvl1pPr defTabSz="634745">
              <a:defRPr spc="113" sz="5684"/>
            </a:lvl1pPr>
          </a:lstStyle>
          <a:p>
            <a:pPr/>
            <a:r>
              <a:t>experience and adoption</a:t>
            </a:r>
          </a:p>
        </p:txBody>
      </p:sp>
      <p:sp>
        <p:nvSpPr>
          <p:cNvPr id="296" name="Although agile software development methods can be used with any programming paradigm or language in practice, they were originally closely associated with object-oriented environments such as Smalltalk and Lisp and later Java.…"/>
          <p:cNvSpPr txBox="1"/>
          <p:nvPr>
            <p:ph type="body" idx="1"/>
          </p:nvPr>
        </p:nvSpPr>
        <p:spPr>
          <a:prstGeom prst="rect">
            <a:avLst/>
          </a:prstGeom>
        </p:spPr>
        <p:txBody>
          <a:bodyPr/>
          <a:lstStyle/>
          <a:p>
            <a:pPr/>
            <a:r>
              <a:t>Although agile software development methods can be used with any programming paradigm or language in practice, they were originally closely associated with object-oriented environments such as Smalltalk and Lisp and later Java. </a:t>
            </a:r>
          </a:p>
          <a:p>
            <a:pPr/>
            <a:r>
              <a:t>The initial adopters of agile methods were usually small to medium-sized teams working on unprecedented systems with requirements that were difficult to finalise and likely to change as the system was being developed.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Both start working together…"/>
          <p:cNvSpPr txBox="1"/>
          <p:nvPr>
            <p:ph type="body" idx="1"/>
          </p:nvPr>
        </p:nvSpPr>
        <p:spPr>
          <a:prstGeom prst="rect">
            <a:avLst/>
          </a:prstGeom>
        </p:spPr>
        <p:txBody>
          <a:bodyPr/>
          <a:lstStyle/>
          <a:p>
            <a:pPr marL="462280" indent="-462280" defTabSz="589406">
              <a:spcBef>
                <a:spcPts val="4300"/>
              </a:spcBef>
              <a:defRPr spc="76" sz="3822"/>
            </a:pPr>
            <a:r>
              <a:t>Both start working together</a:t>
            </a:r>
          </a:p>
          <a:p>
            <a:pPr marL="462280" indent="-462280" defTabSz="589406">
              <a:spcBef>
                <a:spcPts val="4300"/>
              </a:spcBef>
              <a:defRPr spc="76" sz="3822"/>
            </a:pPr>
            <a:r>
              <a:t>Tim develops one small piece of robot</a:t>
            </a:r>
          </a:p>
          <a:p>
            <a:pPr marL="462280" indent="-462280" defTabSz="589406">
              <a:spcBef>
                <a:spcPts val="4300"/>
              </a:spcBef>
              <a:defRPr spc="76" sz="3822"/>
            </a:pPr>
            <a:r>
              <a:t>Mia checks it in the backyard only</a:t>
            </a:r>
          </a:p>
          <a:p>
            <a:pPr marL="462280" indent="-462280" defTabSz="589406">
              <a:spcBef>
                <a:spcPts val="4300"/>
              </a:spcBef>
              <a:defRPr spc="76" sz="3822"/>
            </a:pPr>
            <a:r>
              <a:t>All pieces are assembled to form robot</a:t>
            </a:r>
          </a:p>
          <a:p>
            <a:pPr marL="462280" indent="-462280" defTabSz="589406">
              <a:spcBef>
                <a:spcPts val="4300"/>
              </a:spcBef>
              <a:defRPr spc="76" sz="3822"/>
            </a:pPr>
            <a:r>
              <a:t>They can brainstorm on ideas also</a:t>
            </a:r>
          </a:p>
          <a:p>
            <a:pPr marL="462280" indent="-462280" defTabSz="589406">
              <a:spcBef>
                <a:spcPts val="4300"/>
              </a:spcBef>
              <a:defRPr spc="76" sz="3822"/>
            </a:pPr>
            <a:r>
              <a:t>Several automation tools</a:t>
            </a:r>
          </a:p>
          <a:p>
            <a:pPr marL="462280" indent="-462280" defTabSz="589406">
              <a:spcBef>
                <a:spcPts val="4300"/>
              </a:spcBef>
              <a:defRPr spc="76" sz="3822"/>
            </a:pPr>
            <a:r>
              <a:t>Robot will be ready sooner</a:t>
            </a:r>
          </a:p>
          <a:p>
            <a:pPr marL="462280" indent="-462280" defTabSz="589406">
              <a:spcBef>
                <a:spcPts val="4300"/>
              </a:spcBef>
              <a:defRPr spc="76" sz="3822"/>
            </a:pPr>
            <a:r>
              <a:t>Less iterations</a:t>
            </a:r>
          </a:p>
          <a:p>
            <a:pPr marL="462280" indent="-462280" defTabSz="589406">
              <a:spcBef>
                <a:spcPts val="4300"/>
              </a:spcBef>
              <a:defRPr spc="76" sz="3822"/>
            </a:pPr>
            <a:r>
              <a:t>Little manual work</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Common agile software development pitfalls"/>
          <p:cNvSpPr txBox="1"/>
          <p:nvPr>
            <p:ph type="title"/>
          </p:nvPr>
        </p:nvSpPr>
        <p:spPr>
          <a:prstGeom prst="rect">
            <a:avLst/>
          </a:prstGeom>
        </p:spPr>
        <p:txBody>
          <a:bodyPr/>
          <a:lstStyle>
            <a:lvl1pPr defTabSz="634745">
              <a:defRPr spc="113" sz="5684"/>
            </a:lvl1pPr>
          </a:lstStyle>
          <a:p>
            <a:pPr/>
            <a:r>
              <a:t>Common agile software development pitfalls</a:t>
            </a:r>
          </a:p>
        </p:txBody>
      </p:sp>
      <p:sp>
        <p:nvSpPr>
          <p:cNvPr id="299" name="Organisations and teams implementing agile software development often face difficulties transitioning from more traditional methods such as waterfall development, such as teams having an agile process forced on them. These are often termed agile anti-patterns or more commonly agile smells. Below are some common examples:…"/>
          <p:cNvSpPr txBox="1"/>
          <p:nvPr>
            <p:ph type="body" idx="1"/>
          </p:nvPr>
        </p:nvSpPr>
        <p:spPr>
          <a:prstGeom prst="rect">
            <a:avLst/>
          </a:prstGeom>
        </p:spPr>
        <p:txBody>
          <a:bodyPr/>
          <a:lstStyle/>
          <a:p>
            <a:pPr marL="0" indent="0" defTabSz="608837">
              <a:spcBef>
                <a:spcPts val="4500"/>
              </a:spcBef>
              <a:buClrTx/>
              <a:buSzTx/>
              <a:buNone/>
              <a:defRPr spc="78" sz="3948"/>
            </a:pPr>
            <a:r>
              <a:t>Organisations and teams implementing agile software development often face difficulties transitioning from more traditional methods such as </a:t>
            </a:r>
            <a:r>
              <a:rPr>
                <a:solidFill>
                  <a:srgbClr val="0B0080"/>
                </a:solidFill>
              </a:rPr>
              <a:t>waterfall development</a:t>
            </a:r>
            <a:r>
              <a:t>, such as teams having an agile process forced on them. These are often termed </a:t>
            </a:r>
            <a:r>
              <a:rPr>
                <a:latin typeface="Avenir Book Oblique"/>
                <a:ea typeface="Avenir Book Oblique"/>
                <a:cs typeface="Avenir Book Oblique"/>
                <a:sym typeface="Avenir Book Oblique"/>
              </a:rPr>
              <a:t>agile anti-patterns</a:t>
            </a:r>
            <a:r>
              <a:t> or more commonly </a:t>
            </a:r>
            <a:r>
              <a:rPr>
                <a:latin typeface="Avenir Book Oblique"/>
                <a:ea typeface="Avenir Book Oblique"/>
                <a:cs typeface="Avenir Book Oblique"/>
                <a:sym typeface="Avenir Book Oblique"/>
              </a:rPr>
              <a:t>agile smells</a:t>
            </a:r>
            <a:r>
              <a:t>. Below are some common examples:</a:t>
            </a:r>
          </a:p>
          <a:p>
            <a:pPr marL="477519" indent="-477519" defTabSz="608837">
              <a:spcBef>
                <a:spcPts val="4500"/>
              </a:spcBef>
              <a:defRPr spc="78" sz="3948"/>
            </a:pPr>
            <a:r>
              <a:t>Lack of overall product design</a:t>
            </a:r>
          </a:p>
          <a:p>
            <a:pPr marL="477519" indent="-477519" defTabSz="608837">
              <a:spcBef>
                <a:spcPts val="4500"/>
              </a:spcBef>
              <a:defRPr spc="78" sz="3948"/>
            </a:pPr>
            <a:r>
              <a:t>Adding stories to an iteration in progress</a:t>
            </a:r>
          </a:p>
          <a:p>
            <a:pPr marL="477519" indent="-477519" defTabSz="608837">
              <a:spcBef>
                <a:spcPts val="4500"/>
              </a:spcBef>
              <a:defRPr spc="78" sz="3948"/>
            </a:pPr>
            <a:r>
              <a:t>Lack of sponsor support</a:t>
            </a:r>
          </a:p>
          <a:p>
            <a:pPr marL="477519" indent="-477519" defTabSz="608837">
              <a:spcBef>
                <a:spcPts val="4500"/>
              </a:spcBef>
              <a:defRPr spc="78" sz="3948"/>
            </a:pPr>
            <a:r>
              <a:t>Insufficient training</a:t>
            </a:r>
          </a:p>
          <a:p>
            <a:pPr marL="477519" indent="-477519" defTabSz="608837">
              <a:spcBef>
                <a:spcPts val="4500"/>
              </a:spcBef>
              <a:defRPr spc="78" sz="3948"/>
            </a:pPr>
            <a:r>
              <a:t>Product owner role is not properly filled</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Teams are not focused…"/>
          <p:cNvSpPr txBox="1"/>
          <p:nvPr>
            <p:ph type="body" idx="1"/>
          </p:nvPr>
        </p:nvSpPr>
        <p:spPr>
          <a:prstGeom prst="rect">
            <a:avLst/>
          </a:prstGeom>
        </p:spPr>
        <p:txBody>
          <a:bodyPr/>
          <a:lstStyle/>
          <a:p>
            <a:pPr marL="411480" indent="-411480" defTabSz="524637">
              <a:spcBef>
                <a:spcPts val="3800"/>
              </a:spcBef>
              <a:defRPr spc="68" sz="3402"/>
            </a:pPr>
            <a:r>
              <a:t>Teams are not focused</a:t>
            </a:r>
          </a:p>
          <a:p>
            <a:pPr marL="411480" indent="-411480" defTabSz="524637">
              <a:spcBef>
                <a:spcPts val="3800"/>
              </a:spcBef>
              <a:defRPr spc="68" sz="3402"/>
            </a:pPr>
            <a:r>
              <a:t>Excessive preparation/planning</a:t>
            </a:r>
          </a:p>
          <a:p>
            <a:pPr marL="411480" indent="-411480" defTabSz="524637">
              <a:spcBef>
                <a:spcPts val="3800"/>
              </a:spcBef>
              <a:defRPr spc="68" sz="3402"/>
            </a:pPr>
            <a:r>
              <a:t>Problem-solving in the daily standup</a:t>
            </a:r>
          </a:p>
          <a:p>
            <a:pPr marL="411480" indent="-411480" defTabSz="524637">
              <a:spcBef>
                <a:spcPts val="3800"/>
              </a:spcBef>
              <a:defRPr spc="68" sz="3402"/>
            </a:pPr>
            <a:r>
              <a:t>Assigning tasks</a:t>
            </a:r>
          </a:p>
          <a:p>
            <a:pPr marL="411480" indent="-411480" defTabSz="524637">
              <a:spcBef>
                <a:spcPts val="3800"/>
              </a:spcBef>
              <a:defRPr spc="68" sz="3402"/>
            </a:pPr>
            <a:r>
              <a:t>Scrum master as a contributor</a:t>
            </a:r>
          </a:p>
          <a:p>
            <a:pPr marL="411480" indent="-411480" defTabSz="524637">
              <a:spcBef>
                <a:spcPts val="3800"/>
              </a:spcBef>
              <a:defRPr spc="68" sz="3402"/>
            </a:pPr>
            <a:r>
              <a:t>Lack of test automation</a:t>
            </a:r>
          </a:p>
          <a:p>
            <a:pPr marL="411480" indent="-411480" defTabSz="524637">
              <a:spcBef>
                <a:spcPts val="3800"/>
              </a:spcBef>
              <a:defRPr spc="68" sz="3402"/>
            </a:pPr>
            <a:r>
              <a:t>Allowing technical debt to build up</a:t>
            </a:r>
          </a:p>
          <a:p>
            <a:pPr marL="411480" indent="-411480" defTabSz="524637">
              <a:spcBef>
                <a:spcPts val="3800"/>
              </a:spcBef>
              <a:defRPr spc="68" sz="3402"/>
            </a:pPr>
            <a:r>
              <a:t>Attempting to take on too much in an iteration</a:t>
            </a:r>
          </a:p>
          <a:p>
            <a:pPr marL="411480" indent="-411480" defTabSz="524637">
              <a:spcBef>
                <a:spcPts val="3800"/>
              </a:spcBef>
              <a:defRPr spc="68" sz="3402"/>
            </a:pPr>
            <a:r>
              <a:t>Fixed time, resources, scope, and quality</a:t>
            </a:r>
          </a:p>
          <a:p>
            <a:pPr marL="411480" indent="-411480" defTabSz="524637">
              <a:spcBef>
                <a:spcPts val="3800"/>
              </a:spcBef>
              <a:defRPr spc="68" sz="3402"/>
            </a:pPr>
            <a:r>
              <a:t>Developer burnout</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Applications outside software development"/>
          <p:cNvSpPr txBox="1"/>
          <p:nvPr>
            <p:ph type="title"/>
          </p:nvPr>
        </p:nvSpPr>
        <p:spPr>
          <a:prstGeom prst="rect">
            <a:avLst/>
          </a:prstGeom>
        </p:spPr>
        <p:txBody>
          <a:bodyPr/>
          <a:lstStyle>
            <a:lvl1pPr defTabSz="634745">
              <a:defRPr spc="113" sz="5684"/>
            </a:lvl1pPr>
          </a:lstStyle>
          <a:p>
            <a:pPr/>
            <a:r>
              <a:t>Applications outside software development</a:t>
            </a:r>
          </a:p>
        </p:txBody>
      </p:sp>
      <p:sp>
        <p:nvSpPr>
          <p:cNvPr id="304" name="According to Jean-Loup Richet (Research Fellow at ESSEC Institute for Strategic Innovation &amp; Services) &quot;this approach can be leveraged effectively for non-software products and for project management in general, especially in areas of innovation and uncertainty.”…"/>
          <p:cNvSpPr txBox="1"/>
          <p:nvPr>
            <p:ph type="body" idx="1"/>
          </p:nvPr>
        </p:nvSpPr>
        <p:spPr>
          <a:prstGeom prst="rect">
            <a:avLst/>
          </a:prstGeom>
        </p:spPr>
        <p:txBody>
          <a:bodyPr/>
          <a:lstStyle/>
          <a:p>
            <a:pPr/>
            <a:r>
              <a:t>According to Jean-Loup Richet (Research Fellow at </a:t>
            </a:r>
            <a:r>
              <a:rPr>
                <a:solidFill>
                  <a:srgbClr val="0B0080"/>
                </a:solidFill>
              </a:rPr>
              <a:t>ESSEC</a:t>
            </a:r>
            <a:r>
              <a:t> Institute for Strategic Innovation &amp; Services) "this approach can be leveraged effectively for non-software products and for project management in general, especially in areas of innovation and uncertainty.”</a:t>
            </a:r>
          </a:p>
          <a:p>
            <a:pPr/>
            <a:r>
              <a:t> The end result is a product or project that best meets current customer needs and is delivered with minimal costs, waste, and time, enabling companies to achieve bottom line gains earlier than via traditional approaches.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criticism"/>
          <p:cNvSpPr txBox="1"/>
          <p:nvPr>
            <p:ph type="title"/>
          </p:nvPr>
        </p:nvSpPr>
        <p:spPr>
          <a:prstGeom prst="rect">
            <a:avLst/>
          </a:prstGeom>
        </p:spPr>
        <p:txBody>
          <a:bodyPr/>
          <a:lstStyle>
            <a:lvl1pPr defTabSz="634745">
              <a:defRPr spc="113" sz="5684"/>
            </a:lvl1pPr>
          </a:lstStyle>
          <a:p>
            <a:pPr/>
            <a:r>
              <a:t>criticism</a:t>
            </a:r>
          </a:p>
        </p:txBody>
      </p:sp>
      <p:sp>
        <p:nvSpPr>
          <p:cNvPr id="307" name="Agile practices can be inefficient in large organisations and certain types of developments.…"/>
          <p:cNvSpPr txBox="1"/>
          <p:nvPr>
            <p:ph type="body" idx="1"/>
          </p:nvPr>
        </p:nvSpPr>
        <p:spPr>
          <a:prstGeom prst="rect">
            <a:avLst/>
          </a:prstGeom>
        </p:spPr>
        <p:txBody>
          <a:bodyPr/>
          <a:lstStyle/>
          <a:p>
            <a:pPr/>
            <a:r>
              <a:t>Agile practices can be inefficient in large organisations and certain types of developments.</a:t>
            </a:r>
          </a:p>
          <a:p>
            <a:pPr/>
            <a:r>
              <a:t>Many organisations believe that agile software development methodologies are too extreme and adopt a Hybrid approach that mixes elements of agile software development and plan-driven approaches.</a:t>
            </a:r>
          </a:p>
          <a:p>
            <a:pPr/>
            <a:r>
              <a:t>Some methods, such as </a:t>
            </a:r>
            <a:r>
              <a:rPr>
                <a:solidFill>
                  <a:srgbClr val="0B0080"/>
                </a:solidFill>
              </a:rPr>
              <a:t>dynamic systems development method</a:t>
            </a:r>
            <a:r>
              <a:t> (DSDM) attempt this in a disciplined way, without sacrificing fundamental principles.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Agile Vs. DevOps: What’s the difference?"/>
          <p:cNvSpPr txBox="1"/>
          <p:nvPr>
            <p:ph type="title"/>
          </p:nvPr>
        </p:nvSpPr>
        <p:spPr>
          <a:prstGeom prst="rect">
            <a:avLst/>
          </a:prstGeom>
        </p:spPr>
        <p:txBody>
          <a:bodyPr/>
          <a:lstStyle>
            <a:lvl1pPr defTabSz="634745">
              <a:defRPr spc="113" sz="5684"/>
            </a:lvl1pPr>
          </a:lstStyle>
          <a:p>
            <a:pPr/>
            <a:r>
              <a:t>Agile Vs. DevOps: What’s the difference?</a:t>
            </a:r>
          </a:p>
        </p:txBody>
      </p:sp>
      <p:sp>
        <p:nvSpPr>
          <p:cNvPr id="310" name="DevOps is a software development method which focuses on communication, integration, and collaboration among IT professionals to enables rapid deployment of products.…"/>
          <p:cNvSpPr txBox="1"/>
          <p:nvPr>
            <p:ph type="body" idx="1"/>
          </p:nvPr>
        </p:nvSpPr>
        <p:spPr>
          <a:prstGeom prst="rect">
            <a:avLst/>
          </a:prstGeom>
        </p:spPr>
        <p:txBody>
          <a:bodyPr/>
          <a:lstStyle/>
          <a:p>
            <a:pPr/>
            <a:r>
              <a:rPr>
                <a:solidFill>
                  <a:srgbClr val="04B8E6"/>
                </a:solidFill>
              </a:rPr>
              <a:t>DevOps</a:t>
            </a:r>
            <a:r>
              <a:t> is a software development method which focuses on communication, integration, and collaboration among IT professionals to enables rapid deployment of products.</a:t>
            </a:r>
          </a:p>
          <a:p>
            <a:pPr/>
            <a:r>
              <a:rPr>
                <a:solidFill>
                  <a:srgbClr val="04B8E6"/>
                </a:solidFill>
              </a:rPr>
              <a:t>Agile Methodology</a:t>
            </a:r>
            <a:r>
              <a:t> involves continuous iteration of development and testing in the SDLC process. This software development method emphasises on iterative, incremental, and evolutionary development.</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2" name="Image" descr="Image"/>
          <p:cNvPicPr>
            <a:picLocks noChangeAspect="1"/>
          </p:cNvPicPr>
          <p:nvPr>
            <p:ph type="pic" idx="13"/>
          </p:nvPr>
        </p:nvPicPr>
        <p:blipFill>
          <a:blip r:embed="rId2">
            <a:extLst/>
          </a:blip>
          <a:srcRect l="0" t="0" r="0" b="0"/>
          <a:stretch>
            <a:fillRect/>
          </a:stretch>
        </p:blipFill>
        <p:spPr>
          <a:xfrm>
            <a:off x="800100" y="5657210"/>
            <a:ext cx="22771099" cy="5652780"/>
          </a:xfrm>
          <a:prstGeom prst="rect">
            <a:avLst/>
          </a:prstGeom>
        </p:spPr>
      </p:pic>
      <p:sp>
        <p:nvSpPr>
          <p:cNvPr id="313" name="Stakeholders and communication chain in a typical IT process."/>
          <p:cNvSpPr txBox="1"/>
          <p:nvPr>
            <p:ph type="body" sz="quarter" idx="1"/>
          </p:nvPr>
        </p:nvSpPr>
        <p:spPr>
          <a:prstGeom prst="rect">
            <a:avLst/>
          </a:prstGeom>
        </p:spPr>
        <p:txBody>
          <a:bodyPr/>
          <a:lstStyle>
            <a:lvl1pPr defTabSz="505205">
              <a:defRPr spc="90" sz="4524"/>
            </a:lvl1pPr>
          </a:lstStyle>
          <a:p>
            <a:pPr/>
            <a:r>
              <a:t>Stakeholders and communication chain in a typical IT process.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5" name="Image" descr="Image"/>
          <p:cNvPicPr>
            <a:picLocks noChangeAspect="1"/>
          </p:cNvPicPr>
          <p:nvPr>
            <p:ph type="pic" idx="13"/>
          </p:nvPr>
        </p:nvPicPr>
        <p:blipFill>
          <a:blip r:embed="rId2">
            <a:extLst/>
          </a:blip>
          <a:srcRect l="0" t="0" r="0" b="0"/>
          <a:stretch>
            <a:fillRect/>
          </a:stretch>
        </p:blipFill>
        <p:spPr>
          <a:xfrm>
            <a:off x="800100" y="5730755"/>
            <a:ext cx="22771100" cy="5505689"/>
          </a:xfrm>
          <a:prstGeom prst="rect">
            <a:avLst/>
          </a:prstGeom>
        </p:spPr>
      </p:pic>
      <p:sp>
        <p:nvSpPr>
          <p:cNvPr id="316" name="Agile addresses gaps in Customer and Developer communications"/>
          <p:cNvSpPr txBox="1"/>
          <p:nvPr>
            <p:ph type="body" sz="quarter" idx="1"/>
          </p:nvPr>
        </p:nvSpPr>
        <p:spPr>
          <a:prstGeom prst="rect">
            <a:avLst/>
          </a:prstGeom>
        </p:spPr>
        <p:txBody>
          <a:bodyPr/>
          <a:lstStyle>
            <a:lvl1pPr defTabSz="485775">
              <a:defRPr spc="87" sz="4350"/>
            </a:lvl1pPr>
          </a:lstStyle>
          <a:p>
            <a:pPr/>
            <a:r>
              <a:t>Agile addresses gaps in Customer and Developer communications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8" name="Image" descr="Image"/>
          <p:cNvPicPr>
            <a:picLocks noChangeAspect="1"/>
          </p:cNvPicPr>
          <p:nvPr>
            <p:ph type="pic" idx="13"/>
          </p:nvPr>
        </p:nvPicPr>
        <p:blipFill>
          <a:blip r:embed="rId2">
            <a:extLst/>
          </a:blip>
          <a:srcRect l="0" t="0" r="0" b="0"/>
          <a:stretch>
            <a:fillRect/>
          </a:stretch>
        </p:blipFill>
        <p:spPr>
          <a:xfrm>
            <a:off x="800100" y="5680389"/>
            <a:ext cx="22771100" cy="5606421"/>
          </a:xfrm>
          <a:prstGeom prst="rect">
            <a:avLst/>
          </a:prstGeom>
        </p:spPr>
      </p:pic>
      <p:sp>
        <p:nvSpPr>
          <p:cNvPr id="319" name="devOps addresses gaps in Developer and IT Operations communications"/>
          <p:cNvSpPr txBox="1"/>
          <p:nvPr>
            <p:ph type="body" sz="quarter" idx="1"/>
          </p:nvPr>
        </p:nvSpPr>
        <p:spPr>
          <a:prstGeom prst="rect">
            <a:avLst/>
          </a:prstGeom>
        </p:spPr>
        <p:txBody>
          <a:bodyPr/>
          <a:lstStyle>
            <a:lvl1pPr defTabSz="453390">
              <a:defRPr spc="81" sz="4059"/>
            </a:lvl1pPr>
          </a:lstStyle>
          <a:p>
            <a:pPr/>
            <a:r>
              <a:t>devOps addresses gaps in Developer and IT Operations communications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key difference"/>
          <p:cNvSpPr txBox="1"/>
          <p:nvPr>
            <p:ph type="title"/>
          </p:nvPr>
        </p:nvSpPr>
        <p:spPr>
          <a:prstGeom prst="rect">
            <a:avLst/>
          </a:prstGeom>
        </p:spPr>
        <p:txBody>
          <a:bodyPr/>
          <a:lstStyle>
            <a:lvl1pPr defTabSz="634745">
              <a:defRPr spc="113" sz="5684"/>
            </a:lvl1pPr>
          </a:lstStyle>
          <a:p>
            <a:pPr/>
            <a:r>
              <a:t>key difference</a:t>
            </a:r>
          </a:p>
        </p:txBody>
      </p:sp>
      <p:sp>
        <p:nvSpPr>
          <p:cNvPr id="322" name="DevOps is a practice of bringing development and operations teams together whereas Agile is an iterative approach that focuses on collaboration, customer feedback and small rapid releases.…"/>
          <p:cNvSpPr txBox="1"/>
          <p:nvPr>
            <p:ph type="body" idx="1"/>
          </p:nvPr>
        </p:nvSpPr>
        <p:spPr>
          <a:prstGeom prst="rect">
            <a:avLst/>
          </a:prstGeom>
        </p:spPr>
        <p:txBody>
          <a:bodyPr/>
          <a:lstStyle/>
          <a:p>
            <a:pPr marL="416559" indent="-416559" defTabSz="531113">
              <a:spcBef>
                <a:spcPts val="3900"/>
              </a:spcBef>
              <a:defRPr spc="68" sz="3443"/>
            </a:pPr>
            <a:r>
              <a:t>DevOps is a practice of bringing development and operations teams together whereas Agile is an iterative approach that focuses on collaboration, customer feedback and small rapid releases.</a:t>
            </a:r>
          </a:p>
          <a:p>
            <a:pPr marL="416559" indent="-416559" defTabSz="531113">
              <a:spcBef>
                <a:spcPts val="3900"/>
              </a:spcBef>
              <a:defRPr spc="68" sz="3443"/>
            </a:pPr>
            <a:r>
              <a:t>DevOps focuses on constant testing and delivery while the Agile process focuses on constant changes.</a:t>
            </a:r>
          </a:p>
          <a:p>
            <a:pPr marL="416559" indent="-416559" defTabSz="531113">
              <a:spcBef>
                <a:spcPts val="3900"/>
              </a:spcBef>
              <a:defRPr spc="68" sz="3443"/>
            </a:pPr>
            <a:r>
              <a:t>DevOps requires relatively a large team while Agile requires a small team.</a:t>
            </a:r>
          </a:p>
          <a:p>
            <a:pPr marL="416559" indent="-416559" defTabSz="531113">
              <a:spcBef>
                <a:spcPts val="3900"/>
              </a:spcBef>
              <a:defRPr spc="68" sz="3443"/>
            </a:pPr>
            <a:r>
              <a:t>DevOps leverages both shifts left and right principles, on the other hand, Agile leverage shift-left principle.</a:t>
            </a:r>
          </a:p>
          <a:p>
            <a:pPr marL="416559" indent="-416559" defTabSz="531113">
              <a:spcBef>
                <a:spcPts val="3900"/>
              </a:spcBef>
              <a:defRPr spc="68" sz="3443"/>
            </a:pPr>
            <a:r>
              <a:t>The target area of Agile is Software development whereas the Target area of DevOps is to give end-to-end business solutions and fast delivery.</a:t>
            </a:r>
          </a:p>
          <a:p>
            <a:pPr marL="416559" indent="-416559" defTabSz="531113">
              <a:spcBef>
                <a:spcPts val="3900"/>
              </a:spcBef>
              <a:defRPr spc="68" sz="3443"/>
            </a:pPr>
            <a:r>
              <a:t>DevOps focuses more on operational and business readiness whereas Agile focuses on functional and non-function readiness.</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What is Continuous Integration?"/>
          <p:cNvSpPr txBox="1"/>
          <p:nvPr>
            <p:ph type="title"/>
          </p:nvPr>
        </p:nvSpPr>
        <p:spPr>
          <a:prstGeom prst="rect">
            <a:avLst/>
          </a:prstGeom>
        </p:spPr>
        <p:txBody>
          <a:bodyPr/>
          <a:lstStyle>
            <a:lvl1pPr defTabSz="628269">
              <a:defRPr spc="289" sz="14453"/>
            </a:lvl1pPr>
          </a:lstStyle>
          <a:p>
            <a:pPr/>
            <a:r>
              <a:t>What is Continuous Integration?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Organisation’s perspective…"/>
          <p:cNvSpPr txBox="1"/>
          <p:nvPr>
            <p:ph type="body" idx="1"/>
          </p:nvPr>
        </p:nvSpPr>
        <p:spPr>
          <a:prstGeom prst="rect">
            <a:avLst/>
          </a:prstGeom>
        </p:spPr>
        <p:txBody>
          <a:bodyPr/>
          <a:lstStyle/>
          <a:p>
            <a:pPr/>
            <a:r>
              <a:t>Organisation’s perspective</a:t>
            </a:r>
          </a:p>
          <a:p>
            <a:pPr/>
            <a:r>
              <a:t>Tim is Developer</a:t>
            </a:r>
          </a:p>
          <a:p>
            <a:pPr/>
            <a:r>
              <a:t>Mia is Operations Specialist</a:t>
            </a:r>
          </a:p>
          <a:p>
            <a:pPr/>
            <a:r>
              <a:t>Together they are using DevOps approach</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Continuous Integration (CI) is a development practice where developers integrate code into a shared repository frequently, preferably several times a day.…"/>
          <p:cNvSpPr txBox="1"/>
          <p:nvPr>
            <p:ph type="body" idx="1"/>
          </p:nvPr>
        </p:nvSpPr>
        <p:spPr>
          <a:prstGeom prst="rect">
            <a:avLst/>
          </a:prstGeom>
        </p:spPr>
        <p:txBody>
          <a:bodyPr/>
          <a:lstStyle/>
          <a:p>
            <a:pPr/>
            <a:r>
              <a:t>Continuous Integration (CI) is a development practice where developers integrate code into a shared repository frequently, preferably several times a day. </a:t>
            </a:r>
          </a:p>
          <a:p>
            <a:pPr/>
            <a:r>
              <a:t>Each integration can then be verified by an automated build and automated tests.</a:t>
            </a:r>
          </a:p>
          <a:p>
            <a:pPr/>
            <a:r>
              <a:t>While automated testing is not strictly part of CI it is typically implied.</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What is the difference between Continuous Integration,…"/>
          <p:cNvSpPr txBox="1"/>
          <p:nvPr>
            <p:ph type="title"/>
          </p:nvPr>
        </p:nvSpPr>
        <p:spPr>
          <a:prstGeom prst="rect">
            <a:avLst/>
          </a:prstGeom>
        </p:spPr>
        <p:txBody>
          <a:bodyPr/>
          <a:lstStyle/>
          <a:p>
            <a:pPr defTabSz="310895">
              <a:defRPr spc="55" sz="2784"/>
            </a:pPr>
            <a:r>
              <a:t>What is the difference between Continuous Integration, </a:t>
            </a:r>
          </a:p>
          <a:p>
            <a:pPr defTabSz="310895">
              <a:defRPr spc="55" sz="2784"/>
            </a:pPr>
            <a:r>
              <a:t>Continuous Deployment &amp; Continuous Delivery?</a:t>
            </a:r>
          </a:p>
        </p:txBody>
      </p:sp>
      <p:sp>
        <p:nvSpPr>
          <p:cNvPr id="329" name="Continuous Integration is the practice of integrating changes from different developers in the team into a mainline as early as possible, in best cases several times a day. This makes sure the code individual developers work on doesn’t divert too much. When you combine the process with automated testing, continuous integration can enable your code to be dependable.…"/>
          <p:cNvSpPr txBox="1"/>
          <p:nvPr>
            <p:ph type="body" idx="1"/>
          </p:nvPr>
        </p:nvSpPr>
        <p:spPr>
          <a:prstGeom prst="rect">
            <a:avLst/>
          </a:prstGeom>
        </p:spPr>
        <p:txBody>
          <a:bodyPr/>
          <a:lstStyle/>
          <a:p>
            <a:pPr marL="452119" indent="-452119" defTabSz="576452">
              <a:spcBef>
                <a:spcPts val="4200"/>
              </a:spcBef>
              <a:defRPr spc="74" sz="3738"/>
            </a:pPr>
            <a:r>
              <a:t>Continuous Integration is the practice of integrating changes from different developers in the team into a mainline as early as possible, in best cases several times a day. This makes sure the code individual developers work on doesn’t divert too much. When you combine the process with automated testing, continuous integration can enable your code to be dependable.</a:t>
            </a:r>
          </a:p>
          <a:p>
            <a:pPr marL="452119" indent="-452119" defTabSz="576452">
              <a:spcBef>
                <a:spcPts val="4200"/>
              </a:spcBef>
              <a:defRPr spc="74" sz="3738"/>
            </a:pPr>
            <a:r>
              <a:t>Continuous Deployment (CD) is a software release process that uses automated testing to validate if changes to a codebase are correct and stable for immediate autonomous deployment to a production environment.</a:t>
            </a:r>
          </a:p>
          <a:p>
            <a:pPr marL="452119" indent="-452119" defTabSz="576452">
              <a:spcBef>
                <a:spcPts val="4200"/>
              </a:spcBef>
              <a:defRPr spc="74" sz="3738"/>
            </a:pPr>
            <a:r>
              <a:t>Continuous Delivery is the practice of keeping your codebase deployable at any point. Beyond making sure your application passes automated tests it has to have all the configuration necessary to push it into production. Many teams then do push changes that pass the automated tests into a test or production environment immediately to ensure a fast development loop.</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Continuous deployment vs. continuous delivery"/>
          <p:cNvSpPr txBox="1"/>
          <p:nvPr>
            <p:ph type="title"/>
          </p:nvPr>
        </p:nvSpPr>
        <p:spPr>
          <a:prstGeom prst="rect">
            <a:avLst/>
          </a:prstGeom>
        </p:spPr>
        <p:txBody>
          <a:bodyPr/>
          <a:lstStyle>
            <a:lvl1pPr defTabSz="634745">
              <a:defRPr spc="113" sz="5684"/>
            </a:lvl1pPr>
          </a:lstStyle>
          <a:p>
            <a:pPr/>
            <a:r>
              <a:t>Continuous deployment vs. continuous delivery</a:t>
            </a:r>
          </a:p>
        </p:txBody>
      </p:sp>
      <p:sp>
        <p:nvSpPr>
          <p:cNvPr id="332" name="The distinction between continuous deployment vs. continuous delivery can be confusing because of the nomenclature.…"/>
          <p:cNvSpPr txBox="1"/>
          <p:nvPr>
            <p:ph type="body" idx="1"/>
          </p:nvPr>
        </p:nvSpPr>
        <p:spPr>
          <a:prstGeom prst="rect">
            <a:avLst/>
          </a:prstGeom>
        </p:spPr>
        <p:txBody>
          <a:bodyPr/>
          <a:lstStyle/>
          <a:p>
            <a:pPr/>
            <a:r>
              <a:t>The distinction between continuous deployment vs. continuous delivery can be confusing because of the nomenclature. </a:t>
            </a:r>
          </a:p>
          <a:p>
            <a:pPr/>
            <a:r>
              <a:t>They are both abbreviated as CD and have very similar responsibilities. </a:t>
            </a:r>
          </a:p>
          <a:p>
            <a:pPr/>
            <a:r>
              <a:t>Delivery is the precursor to deployment. </a:t>
            </a:r>
          </a:p>
          <a:p>
            <a:pPr/>
            <a:r>
              <a:t>In delivery, there is a final manual approval step before production release. </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4" name="Image" descr="Image"/>
          <p:cNvPicPr>
            <a:picLocks noChangeAspect="1"/>
          </p:cNvPicPr>
          <p:nvPr>
            <p:ph type="pic" idx="13"/>
          </p:nvPr>
        </p:nvPicPr>
        <p:blipFill>
          <a:blip r:embed="rId2">
            <a:extLst/>
          </a:blip>
          <a:srcRect l="0" t="0" r="0" b="0"/>
          <a:stretch>
            <a:fillRect/>
          </a:stretch>
        </p:blipFill>
        <p:spPr>
          <a:xfrm>
            <a:off x="1219200" y="0"/>
            <a:ext cx="21945599" cy="13716000"/>
          </a:xfrm>
          <a:prstGeom prst="rect">
            <a:avLst/>
          </a:prstGeom>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Advantages and disadvantages of continuous deployment"/>
          <p:cNvSpPr txBox="1"/>
          <p:nvPr>
            <p:ph type="title"/>
          </p:nvPr>
        </p:nvSpPr>
        <p:spPr>
          <a:prstGeom prst="rect">
            <a:avLst/>
          </a:prstGeom>
        </p:spPr>
        <p:txBody>
          <a:bodyPr/>
          <a:lstStyle>
            <a:lvl1pPr defTabSz="544068">
              <a:defRPr spc="97" sz="4871"/>
            </a:lvl1pPr>
          </a:lstStyle>
          <a:p>
            <a:pPr/>
            <a:r>
              <a:t>Advantages and disadvantages of continuous deployment</a:t>
            </a:r>
          </a:p>
        </p:txBody>
      </p:sp>
      <p:sp>
        <p:nvSpPr>
          <p:cNvPr id="337" name="Continuous deployment offers incredible productivity benefits for modern software businesses.…"/>
          <p:cNvSpPr txBox="1"/>
          <p:nvPr>
            <p:ph type="body" idx="1"/>
          </p:nvPr>
        </p:nvSpPr>
        <p:spPr>
          <a:prstGeom prst="rect">
            <a:avLst/>
          </a:prstGeom>
        </p:spPr>
        <p:txBody>
          <a:bodyPr/>
          <a:lstStyle/>
          <a:p>
            <a:pPr/>
            <a:r>
              <a:t>Continuous deployment offers incredible productivity benefits for modern software businesses. </a:t>
            </a:r>
          </a:p>
          <a:p>
            <a:pPr/>
            <a:r>
              <a:t>It allows businesses to respond to changing market demands and teams to  rapidly deploy and validate new ideas and features. </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Continuous Deployment Tools"/>
          <p:cNvSpPr txBox="1"/>
          <p:nvPr>
            <p:ph type="title"/>
          </p:nvPr>
        </p:nvSpPr>
        <p:spPr>
          <a:prstGeom prst="rect">
            <a:avLst/>
          </a:prstGeom>
        </p:spPr>
        <p:txBody>
          <a:bodyPr/>
          <a:lstStyle>
            <a:lvl1pPr defTabSz="634745">
              <a:defRPr spc="113" sz="5684"/>
            </a:lvl1pPr>
          </a:lstStyle>
          <a:p>
            <a:pPr/>
            <a:r>
              <a:t>Continuous Deployment Tools</a:t>
            </a:r>
          </a:p>
        </p:txBody>
      </p:sp>
      <p:sp>
        <p:nvSpPr>
          <p:cNvPr id="340" name="Establishing continuous deployment requires substantial engineering investment. The following is a list of tools that are needed to build a continuous deployment pipeline.…"/>
          <p:cNvSpPr txBox="1"/>
          <p:nvPr>
            <p:ph type="body" idx="1"/>
          </p:nvPr>
        </p:nvSpPr>
        <p:spPr>
          <a:prstGeom prst="rect">
            <a:avLst/>
          </a:prstGeom>
        </p:spPr>
        <p:txBody>
          <a:bodyPr/>
          <a:lstStyle/>
          <a:p>
            <a:pPr marL="0" indent="0">
              <a:buClrTx/>
              <a:buSzTx/>
              <a:buNone/>
            </a:pPr>
            <a:r>
              <a:t>Establishing continuous deployment requires substantial engineering investment. The following is a list of tools that are needed to build a continuous deployment pipeline.</a:t>
            </a:r>
          </a:p>
          <a:p>
            <a:pPr/>
            <a:r>
              <a:t>Automated testing</a:t>
            </a:r>
          </a:p>
          <a:p>
            <a:pPr/>
            <a:r>
              <a:t>Rolling deployments</a:t>
            </a:r>
          </a:p>
          <a:p>
            <a:pPr/>
            <a:r>
              <a:t>Monitoring and alerts</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continuous Deployment Best Practices"/>
          <p:cNvSpPr txBox="1"/>
          <p:nvPr>
            <p:ph type="title"/>
          </p:nvPr>
        </p:nvSpPr>
        <p:spPr>
          <a:prstGeom prst="rect">
            <a:avLst/>
          </a:prstGeom>
        </p:spPr>
        <p:txBody>
          <a:bodyPr/>
          <a:lstStyle>
            <a:lvl1pPr defTabSz="634745">
              <a:defRPr spc="113" sz="5684"/>
            </a:lvl1pPr>
          </a:lstStyle>
          <a:p>
            <a:pPr/>
            <a:r>
              <a:t>continuous Deployment Best Practices</a:t>
            </a:r>
          </a:p>
        </p:txBody>
      </p:sp>
      <p:sp>
        <p:nvSpPr>
          <p:cNvPr id="343" name="Once a continuous deployment pipeline is established, ongoing maintenance and participation is required from the engineering team to ensure its success. The following best practices and behaviours will ensure an engineering team is getting the most value out of a continuous deployment pipeline.…"/>
          <p:cNvSpPr txBox="1"/>
          <p:nvPr>
            <p:ph type="body" idx="1"/>
          </p:nvPr>
        </p:nvSpPr>
        <p:spPr>
          <a:prstGeom prst="rect">
            <a:avLst/>
          </a:prstGeom>
        </p:spPr>
        <p:txBody>
          <a:bodyPr/>
          <a:lstStyle/>
          <a:p>
            <a:pPr marL="0" indent="0">
              <a:buClrTx/>
              <a:buSzTx/>
              <a:buNone/>
            </a:pPr>
            <a:r>
              <a:t>Once a continuous deployment pipeline is established, ongoing maintenance and participation is required from the engineering team to ensure its success. The following best practices and behaviours will ensure an engineering team is getting the most value out of a continuous deployment pipeline.</a:t>
            </a:r>
          </a:p>
          <a:p>
            <a:pPr/>
            <a:r>
              <a:t>Test-driven development</a:t>
            </a:r>
          </a:p>
          <a:p>
            <a:pPr/>
            <a:r>
              <a:t>Single method of deployment </a:t>
            </a:r>
          </a:p>
          <a:p>
            <a:pPr/>
            <a:r>
              <a:t>Containerisation</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5" name="Image" descr="Image"/>
          <p:cNvPicPr>
            <a:picLocks noChangeAspect="1"/>
          </p:cNvPicPr>
          <p:nvPr>
            <p:ph type="pic" idx="13"/>
          </p:nvPr>
        </p:nvPicPr>
        <p:blipFill>
          <a:blip r:embed="rId2">
            <a:extLst/>
          </a:blip>
          <a:srcRect l="0" t="3151" r="0" b="3151"/>
          <a:stretch>
            <a:fillRect/>
          </a:stretch>
        </p:blipFill>
        <p:spPr>
          <a:prstGeom prst="rect">
            <a:avLst/>
          </a:prstGeom>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Continuous Integration (CI) vs Continuous Deployment (CD)"/>
          <p:cNvSpPr txBox="1"/>
          <p:nvPr>
            <p:ph type="title"/>
          </p:nvPr>
        </p:nvSpPr>
        <p:spPr>
          <a:prstGeom prst="rect">
            <a:avLst/>
          </a:prstGeom>
        </p:spPr>
        <p:txBody>
          <a:bodyPr/>
          <a:lstStyle>
            <a:lvl1pPr defTabSz="537590">
              <a:defRPr spc="96" sz="4814"/>
            </a:lvl1pPr>
          </a:lstStyle>
          <a:p>
            <a:pPr/>
            <a:r>
              <a:t>Continuous Integration (CI) vs Continuous Deployment (CD)</a:t>
            </a:r>
          </a:p>
        </p:txBody>
      </p:sp>
      <p:sp>
        <p:nvSpPr>
          <p:cNvPr id="348" name="You should focus on setting up a simple Continuous Integration process as early as possible.…"/>
          <p:cNvSpPr txBox="1"/>
          <p:nvPr>
            <p:ph type="body" idx="1"/>
          </p:nvPr>
        </p:nvSpPr>
        <p:spPr>
          <a:prstGeom prst="rect">
            <a:avLst/>
          </a:prstGeom>
        </p:spPr>
        <p:txBody>
          <a:bodyPr/>
          <a:lstStyle/>
          <a:p>
            <a:pPr marL="472440" indent="-472440" defTabSz="602361">
              <a:spcBef>
                <a:spcPts val="4400"/>
              </a:spcBef>
              <a:defRPr spc="78" sz="3906"/>
            </a:pPr>
            <a:r>
              <a:t>You should focus on setting up a simple </a:t>
            </a:r>
            <a:r>
              <a:rPr>
                <a:solidFill>
                  <a:srgbClr val="101B27"/>
                </a:solidFill>
                <a:latin typeface="Avenir Heavy"/>
                <a:ea typeface="Avenir Heavy"/>
                <a:cs typeface="Avenir Heavy"/>
                <a:sym typeface="Avenir Heavy"/>
              </a:rPr>
              <a:t>Continuous Integration</a:t>
            </a:r>
            <a:r>
              <a:t> process as early as possible. </a:t>
            </a:r>
          </a:p>
          <a:p>
            <a:pPr marL="472440" indent="-472440" defTabSz="602361">
              <a:spcBef>
                <a:spcPts val="4400"/>
              </a:spcBef>
              <a:defRPr spc="78" sz="3906"/>
            </a:pPr>
            <a:r>
              <a:t>But that’s not where things should end. </a:t>
            </a:r>
          </a:p>
          <a:p>
            <a:pPr marL="472440" indent="-472440" defTabSz="602361">
              <a:spcBef>
                <a:spcPts val="4400"/>
              </a:spcBef>
              <a:defRPr spc="78" sz="3906"/>
            </a:pPr>
            <a:r>
              <a:t>Even though Continuous Integration (CI) is important, it’s only the first step in the process. </a:t>
            </a:r>
          </a:p>
          <a:p>
            <a:pPr marL="472440" indent="-472440" defTabSz="602361">
              <a:spcBef>
                <a:spcPts val="4400"/>
              </a:spcBef>
              <a:defRPr spc="78" sz="3906"/>
            </a:pPr>
            <a:r>
              <a:t>You also want to set up Continuous Deployment (CD), the workflow that automates your software deployment and lets you focus on building your product.</a:t>
            </a:r>
          </a:p>
          <a:p>
            <a:pPr marL="472440" indent="-472440" defTabSz="602361">
              <a:spcBef>
                <a:spcPts val="4400"/>
              </a:spcBef>
              <a:defRPr spc="78" sz="3906"/>
            </a:pPr>
            <a:r>
              <a:t>Continuous Deployment is closely related to Continuous Integration and refers to keeping your application deployable at any point or even automatically releasing into production if the latest version passes all automated tests.</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What is the best Continuous Integration &amp; Deployment tool or service? How do I choose between them?"/>
          <p:cNvSpPr txBox="1"/>
          <p:nvPr>
            <p:ph type="title"/>
          </p:nvPr>
        </p:nvSpPr>
        <p:spPr>
          <a:prstGeom prst="rect">
            <a:avLst/>
          </a:prstGeom>
        </p:spPr>
        <p:txBody>
          <a:bodyPr/>
          <a:lstStyle>
            <a:lvl1pPr defTabSz="310895">
              <a:defRPr spc="55" sz="2784"/>
            </a:lvl1pPr>
          </a:lstStyle>
          <a:p>
            <a:pPr/>
            <a:r>
              <a:t>What is the best Continuous Integration &amp; Deployment tool or service? How do I choose between them?</a:t>
            </a:r>
          </a:p>
        </p:txBody>
      </p:sp>
      <p:sp>
        <p:nvSpPr>
          <p:cNvPr id="351" name="There are many solutions out there.…"/>
          <p:cNvSpPr txBox="1"/>
          <p:nvPr>
            <p:ph type="body" idx="1"/>
          </p:nvPr>
        </p:nvSpPr>
        <p:spPr>
          <a:prstGeom prst="rect">
            <a:avLst/>
          </a:prstGeom>
        </p:spPr>
        <p:txBody>
          <a:bodyPr/>
          <a:lstStyle/>
          <a:p>
            <a:pPr/>
            <a:r>
              <a:t>There are many solutions out there.</a:t>
            </a:r>
          </a:p>
          <a:p>
            <a:pPr/>
            <a:r>
              <a:t>If you only want to get a list of tools, you can look at Codeship, TravisCI, SemaphoreCI, CircleCI, Jenkins, Bamboo, Teamcity or many others.</a:t>
            </a:r>
          </a:p>
          <a:p>
            <a:pPr/>
            <a:r>
              <a:t>There are almost endless opportunities out there.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DevOps Stages (Development Phase)…"/>
          <p:cNvSpPr txBox="1"/>
          <p:nvPr>
            <p:ph type="body" idx="1"/>
          </p:nvPr>
        </p:nvSpPr>
        <p:spPr>
          <a:prstGeom prst="rect">
            <a:avLst/>
          </a:prstGeom>
        </p:spPr>
        <p:txBody>
          <a:bodyPr/>
          <a:lstStyle/>
          <a:p>
            <a:pPr/>
            <a:r>
              <a:t>DevOps Stages (Development Phase)</a:t>
            </a:r>
          </a:p>
          <a:p>
            <a:pPr/>
            <a:r>
              <a:t>Planning - What modules and algorithms to choose</a:t>
            </a:r>
          </a:p>
          <a:p>
            <a:pPr/>
            <a:r>
              <a:t>Coding - Code and store all version of software in a Version Control Tool (Git)</a:t>
            </a:r>
          </a:p>
          <a:p>
            <a:pPr/>
            <a:r>
              <a:t>Build - Convert code to executables (Gradle, Maven)</a:t>
            </a:r>
          </a:p>
          <a:p>
            <a:pPr/>
            <a:r>
              <a:t>Testing - Squish bugs using Automation Testing (Selenium)</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Hosted vs non-hosted solutions"/>
          <p:cNvSpPr txBox="1"/>
          <p:nvPr>
            <p:ph type="title"/>
          </p:nvPr>
        </p:nvSpPr>
        <p:spPr>
          <a:prstGeom prst="rect">
            <a:avLst/>
          </a:prstGeom>
        </p:spPr>
        <p:txBody>
          <a:bodyPr/>
          <a:lstStyle>
            <a:lvl1pPr defTabSz="634745">
              <a:defRPr spc="113" sz="5684"/>
            </a:lvl1pPr>
          </a:lstStyle>
          <a:p>
            <a:pPr/>
            <a:r>
              <a:t>Hosted vs non-hosted solutions</a:t>
            </a:r>
          </a:p>
        </p:txBody>
      </p:sp>
      <p:sp>
        <p:nvSpPr>
          <p:cNvPr id="354" name="One of the first decisions you have to make is whether you want a hosted Software-as-a-Service (SaaS) solution or a self-hosted solution."/>
          <p:cNvSpPr txBox="1"/>
          <p:nvPr>
            <p:ph type="body" idx="1"/>
          </p:nvPr>
        </p:nvSpPr>
        <p:spPr>
          <a:prstGeom prst="rect">
            <a:avLst/>
          </a:prstGeom>
        </p:spPr>
        <p:txBody>
          <a:bodyPr/>
          <a:lstStyle/>
          <a:p>
            <a:pPr/>
            <a:r>
              <a:t>One of the first decisions you have to make is whether you want a hosted Software-as-a-Service (SaaS) solution or a self-hosted solution.</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Testing Open Source vs proprietary software"/>
          <p:cNvSpPr txBox="1"/>
          <p:nvPr>
            <p:ph type="title"/>
          </p:nvPr>
        </p:nvSpPr>
        <p:spPr>
          <a:prstGeom prst="rect">
            <a:avLst/>
          </a:prstGeom>
        </p:spPr>
        <p:txBody>
          <a:bodyPr/>
          <a:lstStyle>
            <a:lvl1pPr defTabSz="634745">
              <a:defRPr spc="113" sz="5684"/>
            </a:lvl1pPr>
          </a:lstStyle>
          <a:p>
            <a:pPr/>
            <a:r>
              <a:t>Testing Open Source vs proprietary software</a:t>
            </a:r>
          </a:p>
        </p:txBody>
      </p:sp>
      <p:sp>
        <p:nvSpPr>
          <p:cNvPr id="357" name="If you have open source projects, you can test them with either solution.…"/>
          <p:cNvSpPr txBox="1"/>
          <p:nvPr>
            <p:ph type="body" idx="1"/>
          </p:nvPr>
        </p:nvSpPr>
        <p:spPr>
          <a:prstGeom prst="rect">
            <a:avLst/>
          </a:prstGeom>
        </p:spPr>
        <p:txBody>
          <a:bodyPr/>
          <a:lstStyle/>
          <a:p>
            <a:pPr/>
            <a:r>
              <a:t>If you have open source projects, you can test them with either solution. </a:t>
            </a:r>
          </a:p>
          <a:p>
            <a:pPr/>
            <a:r>
              <a:t>Be it a hosted one or a non-hosted one. </a:t>
            </a:r>
          </a:p>
          <a:p>
            <a:pPr/>
            <a:r>
              <a:t>Both of them have their pros and cons. </a:t>
            </a:r>
          </a:p>
          <a:p>
            <a:pPr/>
            <a:r>
              <a:t>A hosted (SaaS) solution doesn’t require maintenance of the servers on your side, which leaves more time for you to work / code on your product.</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Benefits and Advantages of Continuous Integration and Deployment"/>
          <p:cNvSpPr txBox="1"/>
          <p:nvPr>
            <p:ph type="title"/>
          </p:nvPr>
        </p:nvSpPr>
        <p:spPr>
          <a:prstGeom prst="rect">
            <a:avLst/>
          </a:prstGeom>
        </p:spPr>
        <p:txBody>
          <a:bodyPr/>
          <a:lstStyle>
            <a:lvl1pPr defTabSz="459866">
              <a:defRPr spc="82" sz="4118"/>
            </a:lvl1pPr>
          </a:lstStyle>
          <a:p>
            <a:pPr/>
            <a:r>
              <a:t>Benefits and Advantages of Continuous Integration and Deployment</a:t>
            </a:r>
          </a:p>
        </p:txBody>
      </p:sp>
      <p:sp>
        <p:nvSpPr>
          <p:cNvPr id="360" name="Continuous Integration has many benefits.…"/>
          <p:cNvSpPr txBox="1"/>
          <p:nvPr>
            <p:ph type="body" idx="1"/>
          </p:nvPr>
        </p:nvSpPr>
        <p:spPr>
          <a:prstGeom prst="rect">
            <a:avLst/>
          </a:prstGeom>
        </p:spPr>
        <p:txBody>
          <a:bodyPr/>
          <a:lstStyle/>
          <a:p>
            <a:pPr/>
            <a:r>
              <a:t>Continuous Integration has many benefits. </a:t>
            </a:r>
          </a:p>
          <a:p>
            <a:pPr/>
            <a:r>
              <a:t>A good CI setup speeds up your workflow and encourages the team to push every change without being afraid of breaking anything. </a:t>
            </a:r>
          </a:p>
          <a:p>
            <a:pPr/>
            <a:r>
              <a:t>There are more benefits to it than just working with a better software release process. </a:t>
            </a:r>
          </a:p>
          <a:p>
            <a:pPr/>
            <a:r>
              <a:t>Continuous Integration brings great business benefits as well.</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Reduces Risk"/>
          <p:cNvSpPr txBox="1"/>
          <p:nvPr>
            <p:ph type="title"/>
          </p:nvPr>
        </p:nvSpPr>
        <p:spPr>
          <a:prstGeom prst="rect">
            <a:avLst/>
          </a:prstGeom>
        </p:spPr>
        <p:txBody>
          <a:bodyPr/>
          <a:lstStyle>
            <a:lvl1pPr defTabSz="634745">
              <a:defRPr spc="113" sz="5684"/>
            </a:lvl1pPr>
          </a:lstStyle>
          <a:p>
            <a:pPr/>
            <a:r>
              <a:t>Reduces Risk</a:t>
            </a:r>
          </a:p>
        </p:txBody>
      </p:sp>
      <p:sp>
        <p:nvSpPr>
          <p:cNvPr id="363" name="If you test and deploy code more frequently, it will eventually reduce the risk level of the project you are working on as you can detect bugs and code defects earlier.…"/>
          <p:cNvSpPr txBox="1"/>
          <p:nvPr>
            <p:ph type="body" idx="1"/>
          </p:nvPr>
        </p:nvSpPr>
        <p:spPr>
          <a:prstGeom prst="rect">
            <a:avLst/>
          </a:prstGeom>
        </p:spPr>
        <p:txBody>
          <a:bodyPr/>
          <a:lstStyle/>
          <a:p>
            <a:pPr/>
            <a:r>
              <a:t>If you test and deploy code more frequently, it will eventually reduce the risk level of the project you are working on as you can detect bugs and code defects earlier. </a:t>
            </a:r>
          </a:p>
          <a:p>
            <a:pPr/>
            <a:r>
              <a:t>This means they are easier to fix and you can fix them sooner which makes it cheaper to fix them. </a:t>
            </a:r>
          </a:p>
          <a:p>
            <a:pPr/>
            <a:r>
              <a:t>This will speed up the feedback mechanism and make your communication much smoother.</a:t>
            </a:r>
          </a:p>
          <a:p>
            <a:pPr/>
            <a:r>
              <a:rPr>
                <a:solidFill>
                  <a:srgbClr val="1CA1E3"/>
                </a:solidFill>
              </a:rPr>
              <a:t>Shipping is your company’s heartbeat</a:t>
            </a:r>
            <a:r>
              <a:t>.</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Better Communication"/>
          <p:cNvSpPr txBox="1"/>
          <p:nvPr>
            <p:ph type="title"/>
          </p:nvPr>
        </p:nvSpPr>
        <p:spPr>
          <a:prstGeom prst="rect">
            <a:avLst/>
          </a:prstGeom>
        </p:spPr>
        <p:txBody>
          <a:bodyPr/>
          <a:lstStyle>
            <a:lvl1pPr defTabSz="634745">
              <a:defRPr spc="113" sz="5684"/>
            </a:lvl1pPr>
          </a:lstStyle>
          <a:p>
            <a:pPr/>
            <a:r>
              <a:t>Better Communication</a:t>
            </a:r>
          </a:p>
        </p:txBody>
      </p:sp>
      <p:sp>
        <p:nvSpPr>
          <p:cNvPr id="366" name="When you have a CI process in place that is hooked into a Continuous Delivery workflow it’s easy to share your code regularly.…"/>
          <p:cNvSpPr txBox="1"/>
          <p:nvPr>
            <p:ph type="body" idx="1"/>
          </p:nvPr>
        </p:nvSpPr>
        <p:spPr>
          <a:prstGeom prst="rect">
            <a:avLst/>
          </a:prstGeom>
        </p:spPr>
        <p:txBody>
          <a:bodyPr/>
          <a:lstStyle/>
          <a:p>
            <a:pPr/>
            <a:r>
              <a:t>When you have a CI process in place that is hooked into a Continuous Delivery workflow it’s easy to share your code regularly. </a:t>
            </a:r>
          </a:p>
          <a:p>
            <a:pPr/>
            <a:r>
              <a:t>This code sharing helps to achieve more visibility and collaboration between team members. </a:t>
            </a:r>
          </a:p>
          <a:p>
            <a:pPr/>
            <a:r>
              <a:t>Eventually this increases communication speed and efficiency within your organisation as everybody is on the same page, always.</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Faster iterations"/>
          <p:cNvSpPr txBox="1"/>
          <p:nvPr>
            <p:ph type="title"/>
          </p:nvPr>
        </p:nvSpPr>
        <p:spPr>
          <a:prstGeom prst="rect">
            <a:avLst/>
          </a:prstGeom>
        </p:spPr>
        <p:txBody>
          <a:bodyPr/>
          <a:lstStyle>
            <a:lvl1pPr defTabSz="634745">
              <a:defRPr spc="113" sz="5684"/>
            </a:lvl1pPr>
          </a:lstStyle>
          <a:p>
            <a:pPr/>
            <a:r>
              <a:t>Faster iterations</a:t>
            </a:r>
          </a:p>
        </p:txBody>
      </p:sp>
      <p:sp>
        <p:nvSpPr>
          <p:cNvPr id="369" name="As you release code often, the gap between the application in production and the one the developer is working on will be much smaller.…"/>
          <p:cNvSpPr txBox="1"/>
          <p:nvPr>
            <p:ph type="body" idx="1"/>
          </p:nvPr>
        </p:nvSpPr>
        <p:spPr>
          <a:prstGeom prst="rect">
            <a:avLst/>
          </a:prstGeom>
        </p:spPr>
        <p:txBody>
          <a:bodyPr/>
          <a:lstStyle/>
          <a:p>
            <a:pPr/>
            <a:r>
              <a:t>As you release code often, the gap between the application in production and the one the developer is working on will be much smaller. </a:t>
            </a:r>
          </a:p>
          <a:p>
            <a:pPr/>
            <a:r>
              <a:t>Your thinking about how to develop features most probably will change. </a:t>
            </a:r>
          </a:p>
          <a:p>
            <a:pPr/>
            <a:r>
              <a:t>As every small change will be tested automatically and the whole team can know about these changes you will want to work on small, incremental changes when developing new features. </a:t>
            </a:r>
          </a:p>
          <a:p>
            <a:pPr/>
            <a:r>
              <a:t>This results in less assumptions as you can build features quicker and test and deploy them automatically for your users to see as soon as possible, thus gaining valuable feedback from them faster.</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Faster feedback on business decisions"/>
          <p:cNvSpPr txBox="1"/>
          <p:nvPr>
            <p:ph type="title"/>
          </p:nvPr>
        </p:nvSpPr>
        <p:spPr>
          <a:prstGeom prst="rect">
            <a:avLst/>
          </a:prstGeom>
        </p:spPr>
        <p:txBody>
          <a:bodyPr/>
          <a:lstStyle>
            <a:lvl1pPr defTabSz="634745">
              <a:defRPr spc="113" sz="5684"/>
            </a:lvl1pPr>
          </a:lstStyle>
          <a:p>
            <a:pPr/>
            <a:r>
              <a:t>Faster feedback on business decisions</a:t>
            </a:r>
          </a:p>
        </p:txBody>
      </p:sp>
      <p:sp>
        <p:nvSpPr>
          <p:cNvPr id="372" name="Having a CI process is not only beneficial for software developers, but for their managers as well.…"/>
          <p:cNvSpPr txBox="1"/>
          <p:nvPr>
            <p:ph type="body" idx="1"/>
          </p:nvPr>
        </p:nvSpPr>
        <p:spPr>
          <a:prstGeom prst="rect">
            <a:avLst/>
          </a:prstGeom>
        </p:spPr>
        <p:txBody>
          <a:bodyPr/>
          <a:lstStyle/>
          <a:p>
            <a:pPr/>
            <a:r>
              <a:t>Having a CI process is not only beneficial for software developers, but for their managers as well. </a:t>
            </a:r>
          </a:p>
          <a:p>
            <a:pPr/>
            <a:r>
              <a:t>Both parties can gather valuable feedback and gain insights much faster. </a:t>
            </a:r>
          </a:p>
          <a:p>
            <a:pPr/>
            <a:r>
              <a:t>As you push code more often, you have more data available which you can analyse to check if the product is heading into the right direction. </a:t>
            </a:r>
          </a:p>
          <a:p>
            <a:pPr/>
            <a:r>
              <a:t>This continuous data flow and the timeline of metrics (like dependency, </a:t>
            </a:r>
            <a:r>
              <a:rPr>
                <a:solidFill>
                  <a:srgbClr val="1CA1E3"/>
                </a:solidFill>
              </a:rPr>
              <a:t>unit tests</a:t>
            </a:r>
            <a:r>
              <a:t>, complexity, and </a:t>
            </a:r>
            <a:r>
              <a:rPr>
                <a:solidFill>
                  <a:srgbClr val="1CA1E3"/>
                </a:solidFill>
              </a:rPr>
              <a:t>code smell</a:t>
            </a:r>
            <a:r>
              <a:t>) can also help to reflect on the progress of the project more frequently which enables faster technological and business decisions.</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Some other benefits of using CI and CD"/>
          <p:cNvSpPr txBox="1"/>
          <p:nvPr>
            <p:ph type="title"/>
          </p:nvPr>
        </p:nvSpPr>
        <p:spPr>
          <a:prstGeom prst="rect">
            <a:avLst/>
          </a:prstGeom>
        </p:spPr>
        <p:txBody>
          <a:bodyPr/>
          <a:lstStyle>
            <a:lvl1pPr defTabSz="634745">
              <a:defRPr spc="113" sz="5684"/>
            </a:lvl1pPr>
          </a:lstStyle>
          <a:p>
            <a:pPr/>
            <a:r>
              <a:t>Some other benefits of using CI and CD</a:t>
            </a:r>
          </a:p>
        </p:txBody>
      </p:sp>
      <p:sp>
        <p:nvSpPr>
          <p:cNvPr id="375" name="Reduces overhead across the development and deployment process…"/>
          <p:cNvSpPr txBox="1"/>
          <p:nvPr>
            <p:ph type="body" idx="1"/>
          </p:nvPr>
        </p:nvSpPr>
        <p:spPr>
          <a:prstGeom prst="rect">
            <a:avLst/>
          </a:prstGeom>
        </p:spPr>
        <p:txBody>
          <a:bodyPr/>
          <a:lstStyle/>
          <a:p>
            <a:pPr/>
            <a:r>
              <a:t>Reduces overhead across the development and deployment process</a:t>
            </a:r>
          </a:p>
          <a:p>
            <a:pPr/>
            <a:r>
              <a:t>Reduces the time and effort for integrations of different code changes</a:t>
            </a:r>
          </a:p>
          <a:p>
            <a:pPr/>
            <a:r>
              <a:t>Enables a quick feedback mechanism on every change</a:t>
            </a:r>
          </a:p>
          <a:p>
            <a:pPr/>
            <a:r>
              <a:t>Allows earlier detection and prevention of defects</a:t>
            </a:r>
          </a:p>
          <a:p>
            <a:pPr/>
            <a:r>
              <a:t>Helps collaboration between team members so recent code is always shared</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Reduces manual testing effort…"/>
          <p:cNvSpPr txBox="1"/>
          <p:nvPr>
            <p:ph type="body" idx="1"/>
          </p:nvPr>
        </p:nvSpPr>
        <p:spPr>
          <a:prstGeom prst="rect">
            <a:avLst/>
          </a:prstGeom>
        </p:spPr>
        <p:txBody>
          <a:bodyPr/>
          <a:lstStyle/>
          <a:p>
            <a:pPr/>
            <a:r>
              <a:t>Reduces manual testing effort</a:t>
            </a:r>
          </a:p>
          <a:p>
            <a:pPr/>
            <a:r>
              <a:t>Building features more incrementally saves time on the debugging side so you can focus on adding features</a:t>
            </a:r>
          </a:p>
          <a:p>
            <a:pPr/>
            <a:r>
              <a:t>First step into fully automating the whole release process</a:t>
            </a:r>
          </a:p>
          <a:p>
            <a:pPr/>
            <a:r>
              <a:t>Prevents divergence in different branches as they are integrated regularly</a:t>
            </a:r>
          </a:p>
          <a:p>
            <a:pPr/>
            <a:r>
              <a:t>If you have a long running feature you're working on, you can continuously integrate but hold back the release with </a:t>
            </a:r>
            <a:r>
              <a:rPr>
                <a:solidFill>
                  <a:srgbClr val="1CA1E3"/>
                </a:solidFill>
              </a:rPr>
              <a:t>feature flags</a:t>
            </a:r>
            <a:r>
              <a:t>.</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Continuous Delivery checklist"/>
          <p:cNvSpPr txBox="1"/>
          <p:nvPr>
            <p:ph type="title"/>
          </p:nvPr>
        </p:nvSpPr>
        <p:spPr>
          <a:prstGeom prst="rect">
            <a:avLst/>
          </a:prstGeom>
        </p:spPr>
        <p:txBody>
          <a:bodyPr/>
          <a:lstStyle>
            <a:lvl1pPr defTabSz="634745">
              <a:defRPr spc="113" sz="5684"/>
            </a:lvl1pPr>
          </a:lstStyle>
          <a:p>
            <a:pPr/>
            <a:r>
              <a:t>Continuous Delivery checklist</a:t>
            </a:r>
          </a:p>
        </p:txBody>
      </p:sp>
      <p:sp>
        <p:nvSpPr>
          <p:cNvPr id="380" name="Martin Fowler’s principles are a great starting point to think about best setting up your software development process. Jez Humble and David Farley also point out in their book “Continuous Delivery: Reliable Software Releases Through Build, Test, and Deployment Automation” that the following list should be a general outline and checklist when you want to submit code.…"/>
          <p:cNvSpPr txBox="1"/>
          <p:nvPr>
            <p:ph type="body" idx="1"/>
          </p:nvPr>
        </p:nvSpPr>
        <p:spPr>
          <a:prstGeom prst="rect">
            <a:avLst/>
          </a:prstGeom>
        </p:spPr>
        <p:txBody>
          <a:bodyPr/>
          <a:lstStyle/>
          <a:p>
            <a:pPr marL="0" indent="0" defTabSz="440436">
              <a:spcBef>
                <a:spcPts val="3200"/>
              </a:spcBef>
              <a:buClrTx/>
              <a:buSzTx/>
              <a:buNone/>
              <a:defRPr spc="57" sz="2856"/>
            </a:pPr>
            <a:r>
              <a:t>Martin Fowler’s principles are a great starting point to think about best setting up your software development process. Jez Humble and David Farley also point out in their book “</a:t>
            </a:r>
            <a:r>
              <a:rPr>
                <a:solidFill>
                  <a:srgbClr val="1CA1E3"/>
                </a:solidFill>
              </a:rPr>
              <a:t>Continuous Delivery: Reliable Software Releases Through Build, Test, and Deployment Automation</a:t>
            </a:r>
            <a:r>
              <a:t>” that the following list should be a general outline and checklist when you want to submit code.</a:t>
            </a:r>
          </a:p>
          <a:p>
            <a:pPr marL="345440" indent="-345440" defTabSz="440436">
              <a:spcBef>
                <a:spcPts val="3200"/>
              </a:spcBef>
              <a:defRPr spc="57" sz="2856"/>
            </a:pPr>
            <a:r>
              <a:t>Before submitting changes, check to see if a build is currently in the "Successful" status. If not, you should assist in fixing a build before submitting new code.</a:t>
            </a:r>
          </a:p>
          <a:p>
            <a:pPr marL="345440" indent="-345440" defTabSz="440436">
              <a:spcBef>
                <a:spcPts val="3200"/>
              </a:spcBef>
              <a:defRPr spc="57" sz="2856"/>
            </a:pPr>
            <a:r>
              <a:t>If the status is currently "Successful", you should rebase your personal workspace to this configuration.</a:t>
            </a:r>
          </a:p>
          <a:p>
            <a:pPr marL="345440" indent="-345440" defTabSz="440436">
              <a:spcBef>
                <a:spcPts val="3200"/>
              </a:spcBef>
              <a:defRPr spc="57" sz="2856"/>
            </a:pPr>
            <a:r>
              <a:t>Build and test locally to ensure the update doesn't break functionality.</a:t>
            </a:r>
          </a:p>
          <a:p>
            <a:pPr marL="345440" indent="-345440" defTabSz="440436">
              <a:spcBef>
                <a:spcPts val="3200"/>
              </a:spcBef>
              <a:defRPr spc="57" sz="2856"/>
            </a:pPr>
            <a:r>
              <a:t>If Successful, check in new code.</a:t>
            </a:r>
          </a:p>
          <a:p>
            <a:pPr marL="345440" indent="-345440" defTabSz="440436">
              <a:spcBef>
                <a:spcPts val="3200"/>
              </a:spcBef>
              <a:defRPr spc="57" sz="2856"/>
            </a:pPr>
            <a:r>
              <a:t>Allow CI to complete with new changes.</a:t>
            </a:r>
          </a:p>
          <a:p>
            <a:pPr marL="345440" indent="-345440" defTabSz="440436">
              <a:spcBef>
                <a:spcPts val="3200"/>
              </a:spcBef>
              <a:defRPr spc="57" sz="2856"/>
            </a:pPr>
            <a:r>
              <a:t>If build </a:t>
            </a:r>
            <a:r>
              <a:rPr>
                <a:solidFill>
                  <a:srgbClr val="101B27"/>
                </a:solidFill>
                <a:latin typeface="Avenir Heavy"/>
                <a:ea typeface="Avenir Heavy"/>
                <a:cs typeface="Avenir Heavy"/>
                <a:sym typeface="Avenir Heavy"/>
              </a:rPr>
              <a:t>fails</a:t>
            </a:r>
            <a:r>
              <a:t>, </a:t>
            </a:r>
            <a:r>
              <a:rPr>
                <a:solidFill>
                  <a:srgbClr val="101B27"/>
                </a:solidFill>
                <a:latin typeface="Avenir Heavy"/>
                <a:ea typeface="Avenir Heavy"/>
                <a:cs typeface="Avenir Heavy"/>
                <a:sym typeface="Avenir Heavy"/>
              </a:rPr>
              <a:t>stop</a:t>
            </a:r>
            <a:r>
              <a:t> and </a:t>
            </a:r>
            <a:r>
              <a:rPr>
                <a:solidFill>
                  <a:srgbClr val="101B27"/>
                </a:solidFill>
                <a:latin typeface="Avenir Heavy"/>
                <a:ea typeface="Avenir Heavy"/>
                <a:cs typeface="Avenir Heavy"/>
                <a:sym typeface="Avenir Heavy"/>
              </a:rPr>
              <a:t>fix</a:t>
            </a:r>
            <a:r>
              <a:t> on your machine. Return to step 3.</a:t>
            </a:r>
          </a:p>
          <a:p>
            <a:pPr marL="345440" indent="-345440" defTabSz="440436">
              <a:spcBef>
                <a:spcPts val="3200"/>
              </a:spcBef>
              <a:defRPr spc="57" sz="2856"/>
            </a:pPr>
            <a:r>
              <a:t>If build </a:t>
            </a:r>
            <a:r>
              <a:rPr>
                <a:solidFill>
                  <a:srgbClr val="101B27"/>
                </a:solidFill>
                <a:latin typeface="Avenir Heavy"/>
                <a:ea typeface="Avenir Heavy"/>
                <a:cs typeface="Avenir Heavy"/>
                <a:sym typeface="Avenir Heavy"/>
              </a:rPr>
              <a:t>passes</a:t>
            </a:r>
            <a:r>
              <a:t>, </a:t>
            </a:r>
            <a:r>
              <a:rPr>
                <a:solidFill>
                  <a:srgbClr val="101B27"/>
                </a:solidFill>
                <a:latin typeface="Avenir Heavy"/>
                <a:ea typeface="Avenir Heavy"/>
                <a:cs typeface="Avenir Heavy"/>
                <a:sym typeface="Avenir Heavy"/>
              </a:rPr>
              <a:t>continue</a:t>
            </a:r>
            <a:r>
              <a:t> to work on the next item.</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DevOps Stages (Operations Phase)…"/>
          <p:cNvSpPr txBox="1"/>
          <p:nvPr>
            <p:ph type="body" idx="1"/>
          </p:nvPr>
        </p:nvSpPr>
        <p:spPr>
          <a:prstGeom prst="rect">
            <a:avLst/>
          </a:prstGeom>
        </p:spPr>
        <p:txBody>
          <a:bodyPr/>
          <a:lstStyle/>
          <a:p>
            <a:pPr/>
            <a:r>
              <a:t>DevOps Stages (Operations Phase)</a:t>
            </a:r>
          </a:p>
          <a:p>
            <a:pPr/>
            <a:r>
              <a:t>Deployment - Configure software according to Production Environment</a:t>
            </a:r>
          </a:p>
          <a:p>
            <a:pPr/>
            <a:r>
              <a:t>Operate - Make the software live (Ansible, Puppet, Docker)</a:t>
            </a:r>
          </a:p>
          <a:p>
            <a:pPr/>
            <a:r>
              <a:t>Monitoring - Keep track of running software (Nagios)</a:t>
            </a:r>
          </a:p>
          <a:p>
            <a:pPr/>
            <a:r>
              <a:t>Integrate - Combine Dev and Ops phases (CI/CD Pipeline) (Jenkins)</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2" name="Image" descr="Image"/>
          <p:cNvPicPr>
            <a:picLocks noChangeAspect="1"/>
          </p:cNvPicPr>
          <p:nvPr>
            <p:ph type="pic" idx="13"/>
          </p:nvPr>
        </p:nvPicPr>
        <p:blipFill>
          <a:blip r:embed="rId2">
            <a:extLst/>
          </a:blip>
          <a:srcRect l="0" t="0" r="0" b="0"/>
          <a:stretch>
            <a:fillRect/>
          </a:stretch>
        </p:blipFill>
        <p:spPr>
          <a:xfrm>
            <a:off x="2658492" y="0"/>
            <a:ext cx="19067016" cy="13716000"/>
          </a:xfrm>
          <a:prstGeom prst="rect">
            <a:avLst/>
          </a:prstGeom>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theory of Constraints"/>
          <p:cNvSpPr txBox="1"/>
          <p:nvPr>
            <p:ph type="title"/>
          </p:nvPr>
        </p:nvSpPr>
        <p:spPr>
          <a:prstGeom prst="rect">
            <a:avLst/>
          </a:prstGeom>
        </p:spPr>
        <p:txBody>
          <a:bodyPr/>
          <a:lstStyle>
            <a:lvl1pPr defTabSz="634745">
              <a:defRPr spc="113" sz="5684"/>
            </a:lvl1pPr>
          </a:lstStyle>
          <a:p>
            <a:pPr/>
            <a:r>
              <a:t>theory of Constraints</a:t>
            </a:r>
          </a:p>
        </p:txBody>
      </p:sp>
      <p:sp>
        <p:nvSpPr>
          <p:cNvPr id="385" name="TOC for short, the theory of constraints is a management paradigm that views any manageable system as being limited in achieving more of its goals by a very small number of constraints.…"/>
          <p:cNvSpPr txBox="1"/>
          <p:nvPr>
            <p:ph type="body" idx="1"/>
          </p:nvPr>
        </p:nvSpPr>
        <p:spPr>
          <a:prstGeom prst="rect">
            <a:avLst/>
          </a:prstGeom>
        </p:spPr>
        <p:txBody>
          <a:bodyPr/>
          <a:lstStyle/>
          <a:p>
            <a:pPr/>
            <a:r>
              <a:t>TOC for short, the theory of constraints is </a:t>
            </a:r>
            <a:r>
              <a:rPr>
                <a:latin typeface="Avenir Book Oblique"/>
                <a:ea typeface="Avenir Book Oblique"/>
                <a:cs typeface="Avenir Book Oblique"/>
                <a:sym typeface="Avenir Book Oblique"/>
              </a:rPr>
              <a:t>a management paradigm that views any manageable system as being limited in achieving more of its goals by a very small number of constraints</a:t>
            </a:r>
            <a:r>
              <a:t>.</a:t>
            </a:r>
          </a:p>
          <a:p>
            <a:pPr/>
            <a:r>
              <a:t>This system suggests that there is always one constraint, and TOC uses a focusing process to identify that constraint and restructure the whole organisation around it. </a:t>
            </a:r>
          </a:p>
          <a:p>
            <a:pPr/>
            <a:r>
              <a:t>TOC adopts the common idiom “a chain is no stronger than its weakest link,” therefore any processes, organisations, or people are vulnerable because the weakest person or part can damage them or adversely impact the outcome.</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the Toyota Production System"/>
          <p:cNvSpPr txBox="1"/>
          <p:nvPr>
            <p:ph type="title"/>
          </p:nvPr>
        </p:nvSpPr>
        <p:spPr>
          <a:prstGeom prst="rect">
            <a:avLst/>
          </a:prstGeom>
        </p:spPr>
        <p:txBody>
          <a:bodyPr/>
          <a:lstStyle>
            <a:lvl1pPr defTabSz="634745">
              <a:defRPr spc="113" sz="5684"/>
            </a:lvl1pPr>
          </a:lstStyle>
          <a:p>
            <a:pPr/>
            <a:r>
              <a:t>the Toyota Production System</a:t>
            </a:r>
          </a:p>
        </p:txBody>
      </p:sp>
      <p:sp>
        <p:nvSpPr>
          <p:cNvPr id="388" name="A major precursor to the lean manufacturing system, the Toyota Production System organises manufacturing and logistics for its namesake, which include interaction with suppliers and customers. The main goals of TPS are to eliminate waste through designing out overburden and inconsistency from their system. This system also relies on the improvement kata, which states that daily practice of improvement work is what improves outcomes."/>
          <p:cNvSpPr txBox="1"/>
          <p:nvPr>
            <p:ph type="body" idx="1"/>
          </p:nvPr>
        </p:nvSpPr>
        <p:spPr>
          <a:prstGeom prst="rect">
            <a:avLst/>
          </a:prstGeom>
        </p:spPr>
        <p:txBody>
          <a:bodyPr/>
          <a:lstStyle/>
          <a:p>
            <a:pPr/>
            <a:r>
              <a:t>A major precursor to the </a:t>
            </a:r>
            <a:r>
              <a:rPr>
                <a:latin typeface="Avenir Book Oblique"/>
                <a:ea typeface="Avenir Book Oblique"/>
                <a:cs typeface="Avenir Book Oblique"/>
                <a:sym typeface="Avenir Book Oblique"/>
              </a:rPr>
              <a:t>lean manufacturing system</a:t>
            </a:r>
            <a:r>
              <a:t>, the Toyota Production System organises manufacturing and logistics for its namesake, which include interaction with suppliers and customers. The main goals of TPS are to eliminate waste through designing out </a:t>
            </a:r>
            <a:r>
              <a:rPr>
                <a:latin typeface="Avenir Heavy"/>
                <a:ea typeface="Avenir Heavy"/>
                <a:cs typeface="Avenir Heavy"/>
                <a:sym typeface="Avenir Heavy"/>
              </a:rPr>
              <a:t>overburden</a:t>
            </a:r>
            <a:r>
              <a:t> and </a:t>
            </a:r>
            <a:r>
              <a:rPr>
                <a:latin typeface="Avenir Heavy"/>
                <a:ea typeface="Avenir Heavy"/>
                <a:cs typeface="Avenir Heavy"/>
                <a:sym typeface="Avenir Heavy"/>
              </a:rPr>
              <a:t>inconsistency</a:t>
            </a:r>
            <a:r>
              <a:t> from their system. This system also relies on the </a:t>
            </a:r>
            <a:r>
              <a:rPr>
                <a:latin typeface="Avenir Heavy"/>
                <a:ea typeface="Avenir Heavy"/>
                <a:cs typeface="Avenir Heavy"/>
                <a:sym typeface="Avenir Heavy"/>
              </a:rPr>
              <a:t>improvement kata</a:t>
            </a:r>
            <a:r>
              <a:t>, which states that daily practice of improvement work is what improves outcomes.</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the three ways"/>
          <p:cNvSpPr txBox="1"/>
          <p:nvPr>
            <p:ph type="title"/>
          </p:nvPr>
        </p:nvSpPr>
        <p:spPr>
          <a:prstGeom prst="rect">
            <a:avLst/>
          </a:prstGeom>
        </p:spPr>
        <p:txBody>
          <a:bodyPr/>
          <a:lstStyle>
            <a:lvl1pPr defTabSz="634745">
              <a:defRPr spc="113" sz="5684"/>
            </a:lvl1pPr>
          </a:lstStyle>
          <a:p>
            <a:pPr/>
            <a:r>
              <a:t>the three ways</a:t>
            </a:r>
          </a:p>
        </p:txBody>
      </p:sp>
      <p:sp>
        <p:nvSpPr>
          <p:cNvPr id="391" name="All DevOps patterns derive from The Three Ways, which is described as:…"/>
          <p:cNvSpPr txBox="1"/>
          <p:nvPr>
            <p:ph type="body" idx="1"/>
          </p:nvPr>
        </p:nvSpPr>
        <p:spPr>
          <a:prstGeom prst="rect">
            <a:avLst/>
          </a:prstGeom>
        </p:spPr>
        <p:txBody>
          <a:bodyPr/>
          <a:lstStyle/>
          <a:p>
            <a:pPr marL="0" indent="0">
              <a:buClrTx/>
              <a:buSzTx/>
              <a:buNone/>
            </a:pPr>
            <a:r>
              <a:t>All DevOps patterns derive from </a:t>
            </a:r>
            <a:r>
              <a:rPr>
                <a:latin typeface="Avenir Heavy"/>
                <a:ea typeface="Avenir Heavy"/>
                <a:cs typeface="Avenir Heavy"/>
                <a:sym typeface="Avenir Heavy"/>
              </a:rPr>
              <a:t>The Three Ways</a:t>
            </a:r>
            <a:r>
              <a:t>, which is described as:</a:t>
            </a:r>
          </a:p>
          <a:p>
            <a:pPr/>
            <a:r>
              <a:t>Flow</a:t>
            </a:r>
          </a:p>
          <a:p>
            <a:pPr/>
            <a:r>
              <a:t>Feedback</a:t>
            </a:r>
          </a:p>
          <a:p>
            <a:pPr/>
            <a:r>
              <a:t>Continual learning and experimentation</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the first way"/>
          <p:cNvSpPr txBox="1"/>
          <p:nvPr>
            <p:ph type="title"/>
          </p:nvPr>
        </p:nvSpPr>
        <p:spPr>
          <a:prstGeom prst="rect">
            <a:avLst/>
          </a:prstGeom>
        </p:spPr>
        <p:txBody>
          <a:bodyPr/>
          <a:lstStyle>
            <a:lvl1pPr defTabSz="634745">
              <a:defRPr spc="113" sz="5684"/>
            </a:lvl1pPr>
          </a:lstStyle>
          <a:p>
            <a:pPr/>
            <a:r>
              <a:t>the first way</a:t>
            </a:r>
          </a:p>
        </p:txBody>
      </p:sp>
      <p:sp>
        <p:nvSpPr>
          <p:cNvPr id="394" name="The First Way, or the principles of flow, accelerates the delivery of work from Development to Operations to customers. Flow is maximised by:…"/>
          <p:cNvSpPr txBox="1"/>
          <p:nvPr>
            <p:ph type="body" idx="1"/>
          </p:nvPr>
        </p:nvSpPr>
        <p:spPr>
          <a:prstGeom prst="rect">
            <a:avLst/>
          </a:prstGeom>
        </p:spPr>
        <p:txBody>
          <a:bodyPr/>
          <a:lstStyle/>
          <a:p>
            <a:pPr marL="0" indent="0">
              <a:buClrTx/>
              <a:buSzTx/>
              <a:buNone/>
            </a:pPr>
            <a:r>
              <a:t>The First Way, or the </a:t>
            </a:r>
            <a:r>
              <a:rPr>
                <a:latin typeface="Avenir Heavy"/>
                <a:ea typeface="Avenir Heavy"/>
                <a:cs typeface="Avenir Heavy"/>
                <a:sym typeface="Avenir Heavy"/>
              </a:rPr>
              <a:t>principles of flow</a:t>
            </a:r>
            <a:r>
              <a:t>, accelerates the delivery of work from Development to Operations to customers. Flow is maximised by:</a:t>
            </a:r>
          </a:p>
          <a:p>
            <a:pPr/>
            <a:r>
              <a:t>Reducing batch sizes and intervals of work. This also reduces burnouts, which allows developers to perform better.</a:t>
            </a:r>
          </a:p>
          <a:p>
            <a:pPr/>
            <a:r>
              <a:t>Improving quality by preventing defects from being passed down. Developers ensure that the every checked-in code can essentially be deployable.</a:t>
            </a:r>
          </a:p>
          <a:p>
            <a:pPr/>
            <a:r>
              <a:t>Constantly optimising for the global goals.</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the second way"/>
          <p:cNvSpPr txBox="1"/>
          <p:nvPr>
            <p:ph type="title"/>
          </p:nvPr>
        </p:nvSpPr>
        <p:spPr>
          <a:prstGeom prst="rect">
            <a:avLst/>
          </a:prstGeom>
        </p:spPr>
        <p:txBody>
          <a:bodyPr/>
          <a:lstStyle>
            <a:lvl1pPr defTabSz="634745">
              <a:defRPr spc="113" sz="5684"/>
            </a:lvl1pPr>
          </a:lstStyle>
          <a:p>
            <a:pPr/>
            <a:r>
              <a:t>the second way</a:t>
            </a:r>
          </a:p>
        </p:txBody>
      </p:sp>
      <p:sp>
        <p:nvSpPr>
          <p:cNvPr id="397" name="The Second Way, or the principles of feedback, enables ever-safer systems of work, which can be achieved by:…"/>
          <p:cNvSpPr txBox="1"/>
          <p:nvPr>
            <p:ph type="body" idx="1"/>
          </p:nvPr>
        </p:nvSpPr>
        <p:spPr>
          <a:prstGeom prst="rect">
            <a:avLst/>
          </a:prstGeom>
        </p:spPr>
        <p:txBody>
          <a:bodyPr/>
          <a:lstStyle/>
          <a:p>
            <a:pPr marL="0" indent="0">
              <a:buClrTx/>
              <a:buSzTx/>
              <a:buNone/>
            </a:pPr>
            <a:r>
              <a:t>The Second Way, or the </a:t>
            </a:r>
            <a:r>
              <a:rPr>
                <a:latin typeface="Avenir Heavy"/>
                <a:ea typeface="Avenir Heavy"/>
                <a:cs typeface="Avenir Heavy"/>
                <a:sym typeface="Avenir Heavy"/>
              </a:rPr>
              <a:t>principles of feedback</a:t>
            </a:r>
            <a:r>
              <a:t>, enables ever-safer systems of work, which can be achieved by:</a:t>
            </a:r>
          </a:p>
          <a:p>
            <a:pPr/>
            <a:r>
              <a:t>Amplifying and shortening the feedback loop in order to prevent problems from happening again. This also enables faster detection and recovery.</a:t>
            </a:r>
          </a:p>
          <a:p>
            <a:pPr/>
            <a:r>
              <a:t>Creating quality at the source and generating/embedding knowledge where it is needed.</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the third way"/>
          <p:cNvSpPr txBox="1"/>
          <p:nvPr>
            <p:ph type="title"/>
          </p:nvPr>
        </p:nvSpPr>
        <p:spPr>
          <a:prstGeom prst="rect">
            <a:avLst/>
          </a:prstGeom>
        </p:spPr>
        <p:txBody>
          <a:bodyPr/>
          <a:lstStyle>
            <a:lvl1pPr defTabSz="634745">
              <a:defRPr spc="113" sz="5684"/>
            </a:lvl1pPr>
          </a:lstStyle>
          <a:p>
            <a:pPr/>
            <a:r>
              <a:t>the third way</a:t>
            </a:r>
          </a:p>
        </p:txBody>
      </p:sp>
      <p:sp>
        <p:nvSpPr>
          <p:cNvPr id="400" name="The Third Way, or the principles of continual learning and experimentation, fosters a high-trust culture and a scientific approach to organisational improvement by risk-taking as part of daily work.…"/>
          <p:cNvSpPr txBox="1"/>
          <p:nvPr>
            <p:ph type="body" idx="1"/>
          </p:nvPr>
        </p:nvSpPr>
        <p:spPr>
          <a:prstGeom prst="rect">
            <a:avLst/>
          </a:prstGeom>
        </p:spPr>
        <p:txBody>
          <a:bodyPr/>
          <a:lstStyle/>
          <a:p>
            <a:pPr/>
            <a:r>
              <a:t>The Third Way, or the </a:t>
            </a:r>
            <a:r>
              <a:rPr>
                <a:latin typeface="Avenir Heavy"/>
                <a:ea typeface="Avenir Heavy"/>
                <a:cs typeface="Avenir Heavy"/>
                <a:sym typeface="Avenir Heavy"/>
              </a:rPr>
              <a:t>principles of continual learning and experimentation</a:t>
            </a:r>
            <a:r>
              <a:t>, fosters a high-trust culture and a scientific approach to organisational improvement by risk-taking as part of daily work. </a:t>
            </a:r>
          </a:p>
          <a:p>
            <a:pPr/>
            <a:r>
              <a:t>This facilitates the creation of organisational learning both from successes and failures, and allows developers to have a better ability to take risks and perform experiments, which will ultimately give an organisation a competitive advantage in the marketplace.</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1. QuerySurge"/>
          <p:cNvSpPr txBox="1"/>
          <p:nvPr>
            <p:ph type="body" idx="13"/>
          </p:nvPr>
        </p:nvSpPr>
        <p:spPr>
          <a:prstGeom prst="rect">
            <a:avLst/>
          </a:prstGeom>
        </p:spPr>
        <p:txBody>
          <a:bodyPr/>
          <a:lstStyle/>
          <a:p>
            <a:pPr/>
            <a:r>
              <a:t>1. QuerySurge</a:t>
            </a:r>
          </a:p>
        </p:txBody>
      </p:sp>
      <p:sp>
        <p:nvSpPr>
          <p:cNvPr id="403"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404" name="QuerySurge is the smart data testing solution that is the first-of-its-kind full DevOps solution for continuous data testing.…"/>
          <p:cNvSpPr txBox="1"/>
          <p:nvPr>
            <p:ph type="body" idx="1"/>
          </p:nvPr>
        </p:nvSpPr>
        <p:spPr>
          <a:prstGeom prst="rect">
            <a:avLst/>
          </a:prstGeom>
        </p:spPr>
        <p:txBody>
          <a:bodyPr/>
          <a:lstStyle/>
          <a:p>
            <a:pPr marL="0" indent="0" defTabSz="563498">
              <a:spcBef>
                <a:spcPts val="4100"/>
              </a:spcBef>
              <a:buClrTx/>
              <a:buSzTx/>
              <a:buNone/>
              <a:defRPr spc="73" sz="3654"/>
            </a:pPr>
            <a:r>
              <a:rPr>
                <a:solidFill>
                  <a:srgbClr val="04B8E6"/>
                </a:solidFill>
              </a:rPr>
              <a:t>QuerySurge</a:t>
            </a:r>
            <a:r>
              <a:t> is the smart data testing solution that is the first-of-its-kind full DevOps solution for continuous data testing.</a:t>
            </a:r>
          </a:p>
          <a:p>
            <a:pPr marL="441959" indent="-441959" defTabSz="563498">
              <a:spcBef>
                <a:spcPts val="4100"/>
              </a:spcBef>
              <a:defRPr spc="73" sz="3654"/>
            </a:pPr>
            <a:r>
              <a:t>Robust API with 60+ calls</a:t>
            </a:r>
          </a:p>
          <a:p>
            <a:pPr marL="441959" indent="-441959" defTabSz="563498">
              <a:spcBef>
                <a:spcPts val="4100"/>
              </a:spcBef>
              <a:defRPr spc="73" sz="3654"/>
            </a:pPr>
            <a:r>
              <a:t>Seamlessly integrates into the DevOps pipeline for continuous testing</a:t>
            </a:r>
          </a:p>
          <a:p>
            <a:pPr marL="441959" indent="-441959" defTabSz="563498">
              <a:spcBef>
                <a:spcPts val="4100"/>
              </a:spcBef>
              <a:defRPr spc="73" sz="3654"/>
            </a:pPr>
            <a:r>
              <a:t>Verifies large amounts of data quickly</a:t>
            </a:r>
          </a:p>
          <a:p>
            <a:pPr marL="441959" indent="-441959" defTabSz="563498">
              <a:spcBef>
                <a:spcPts val="4100"/>
              </a:spcBef>
              <a:defRPr spc="73" sz="3654"/>
            </a:pPr>
            <a:r>
              <a:t>Validates difficult transformation rules between multiple source and target systems</a:t>
            </a:r>
          </a:p>
          <a:p>
            <a:pPr marL="441959" indent="-441959" defTabSz="563498">
              <a:spcBef>
                <a:spcPts val="4100"/>
              </a:spcBef>
              <a:defRPr spc="73" sz="3654"/>
            </a:pPr>
            <a:r>
              <a:t>Detects requirements and code changes, updates tests accordingly and alerts team members of said changes</a:t>
            </a:r>
          </a:p>
          <a:p>
            <a:pPr marL="441959" indent="-441959" defTabSz="563498">
              <a:spcBef>
                <a:spcPts val="4100"/>
              </a:spcBef>
              <a:defRPr spc="73" sz="3654"/>
            </a:pPr>
            <a:r>
              <a:t>Provides detailed data intelligence &amp; data analytics</a:t>
            </a:r>
          </a:p>
        </p:txBody>
      </p:sp>
      <p:pic>
        <p:nvPicPr>
          <p:cNvPr id="405" name="Image" descr="Image"/>
          <p:cNvPicPr>
            <a:picLocks noChangeAspect="1"/>
          </p:cNvPicPr>
          <p:nvPr/>
        </p:nvPicPr>
        <p:blipFill>
          <a:blip r:embed="rId2">
            <a:extLst/>
          </a:blip>
          <a:stretch>
            <a:fillRect/>
          </a:stretch>
        </p:blipFill>
        <p:spPr>
          <a:xfrm>
            <a:off x="10668000" y="7473950"/>
            <a:ext cx="3048000" cy="8255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2. buddy"/>
          <p:cNvSpPr txBox="1"/>
          <p:nvPr>
            <p:ph type="body" idx="13"/>
          </p:nvPr>
        </p:nvSpPr>
        <p:spPr>
          <a:prstGeom prst="rect">
            <a:avLst/>
          </a:prstGeom>
        </p:spPr>
        <p:txBody>
          <a:bodyPr/>
          <a:lstStyle/>
          <a:p>
            <a:pPr/>
            <a:r>
              <a:t>2. buddy</a:t>
            </a:r>
          </a:p>
        </p:txBody>
      </p:sp>
      <p:sp>
        <p:nvSpPr>
          <p:cNvPr id="408"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409" name="Buddy  is a smart CI/CD tool for web developers designed to lower the entry threshold to DevOps. It uses delivery pipelines to build, test and deploy software. The pipelines are created with over 100 ready-to-use actions that can be arranged in any way – just like you build a house of bricks.…"/>
          <p:cNvSpPr txBox="1"/>
          <p:nvPr>
            <p:ph type="body" idx="1"/>
          </p:nvPr>
        </p:nvSpPr>
        <p:spPr>
          <a:prstGeom prst="rect">
            <a:avLst/>
          </a:prstGeom>
        </p:spPr>
        <p:txBody>
          <a:bodyPr/>
          <a:lstStyle/>
          <a:p>
            <a:pPr marL="0" indent="0" defTabSz="498729">
              <a:spcBef>
                <a:spcPts val="3600"/>
              </a:spcBef>
              <a:buClrTx/>
              <a:buSzTx/>
              <a:buNone/>
              <a:defRPr spc="64" sz="3234"/>
            </a:pPr>
            <a:r>
              <a:rPr>
                <a:solidFill>
                  <a:srgbClr val="04B8E6"/>
                </a:solidFill>
              </a:rPr>
              <a:t>Buddy </a:t>
            </a:r>
            <a:r>
              <a:t> is a smart CI/CD tool for web developers designed to lower the entry threshold to DevOps. It uses delivery pipelines to build, test and deploy software. The pipelines are created with over 100 ready-to-use actions that can be arranged in any way – just like you build a house of bricks.</a:t>
            </a:r>
          </a:p>
          <a:p>
            <a:pPr marL="391159" indent="-391159" defTabSz="498729">
              <a:spcBef>
                <a:spcPts val="3600"/>
              </a:spcBef>
              <a:defRPr spc="64" sz="3234"/>
            </a:pPr>
            <a:r>
              <a:t>15-minute configuration in clear &amp; telling UI/UX</a:t>
            </a:r>
          </a:p>
          <a:p>
            <a:pPr marL="391159" indent="-391159" defTabSz="498729">
              <a:spcBef>
                <a:spcPts val="3600"/>
              </a:spcBef>
              <a:defRPr spc="64" sz="3234"/>
            </a:pPr>
            <a:r>
              <a:t>Lightning-fast deployments</a:t>
            </a:r>
          </a:p>
          <a:p>
            <a:pPr marL="391159" indent="-391159" defTabSz="498729">
              <a:spcBef>
                <a:spcPts val="3600"/>
              </a:spcBef>
              <a:defRPr spc="64" sz="3234"/>
            </a:pPr>
            <a:r>
              <a:t>Builds are run in isolated containers with cached dependencies</a:t>
            </a:r>
          </a:p>
          <a:p>
            <a:pPr marL="391159" indent="-391159" defTabSz="498729">
              <a:spcBef>
                <a:spcPts val="3600"/>
              </a:spcBef>
              <a:defRPr spc="64" sz="3234"/>
            </a:pPr>
            <a:r>
              <a:t>Supports all popular languages, frameworks &amp; task managers</a:t>
            </a:r>
          </a:p>
          <a:p>
            <a:pPr marL="391159" indent="-391159" defTabSz="498729">
              <a:spcBef>
                <a:spcPts val="3600"/>
              </a:spcBef>
              <a:defRPr spc="64" sz="3234"/>
            </a:pPr>
            <a:r>
              <a:t>Dedicated roster of Docker/Kubernetes actions</a:t>
            </a:r>
          </a:p>
          <a:p>
            <a:pPr marL="391159" indent="-391159" defTabSz="498729">
              <a:spcBef>
                <a:spcPts val="3600"/>
              </a:spcBef>
              <a:defRPr spc="64" sz="3234"/>
            </a:pPr>
            <a:r>
              <a:t>Integrates with AWS, Google, DigitalOcean, Azure, Shopify, WordPress &amp; more</a:t>
            </a:r>
          </a:p>
          <a:p>
            <a:pPr marL="391159" indent="-391159" defTabSz="498729">
              <a:spcBef>
                <a:spcPts val="3600"/>
              </a:spcBef>
              <a:defRPr spc="64" sz="3234"/>
            </a:pPr>
            <a:r>
              <a:t>Supports parallelism &amp; YAML configuration</a:t>
            </a:r>
          </a:p>
        </p:txBody>
      </p:sp>
      <p:pic>
        <p:nvPicPr>
          <p:cNvPr id="410" name="Image" descr="Image"/>
          <p:cNvPicPr>
            <a:picLocks noChangeAspect="1"/>
          </p:cNvPicPr>
          <p:nvPr/>
        </p:nvPicPr>
        <p:blipFill>
          <a:blip r:embed="rId2">
            <a:extLst/>
          </a:blip>
          <a:stretch>
            <a:fillRect/>
          </a:stretch>
        </p:blipFill>
        <p:spPr>
          <a:xfrm>
            <a:off x="10236200" y="6286500"/>
            <a:ext cx="3911600" cy="11430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3. basis technologies"/>
          <p:cNvSpPr txBox="1"/>
          <p:nvPr>
            <p:ph type="body" idx="13"/>
          </p:nvPr>
        </p:nvSpPr>
        <p:spPr>
          <a:prstGeom prst="rect">
            <a:avLst/>
          </a:prstGeom>
        </p:spPr>
        <p:txBody>
          <a:bodyPr/>
          <a:lstStyle/>
          <a:p>
            <a:pPr/>
            <a:r>
              <a:t>3. basis technologies</a:t>
            </a:r>
          </a:p>
        </p:txBody>
      </p:sp>
      <p:sp>
        <p:nvSpPr>
          <p:cNvPr id="413"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414" name="Basis Technologies offers the only DevOps and test automation platform engineered specifically for SAP. Their DevOps for SAP tool, ActiveControl allows businesses to move their SAP applications from fixed release cycles to an on-demand delivery model based on CI/CD and DevOps.…"/>
          <p:cNvSpPr txBox="1"/>
          <p:nvPr>
            <p:ph type="body" idx="1"/>
          </p:nvPr>
        </p:nvSpPr>
        <p:spPr>
          <a:prstGeom prst="rect">
            <a:avLst/>
          </a:prstGeom>
        </p:spPr>
        <p:txBody>
          <a:bodyPr/>
          <a:lstStyle/>
          <a:p>
            <a:pPr marL="0" indent="0" defTabSz="375665">
              <a:spcBef>
                <a:spcPts val="2700"/>
              </a:spcBef>
              <a:buClrTx/>
              <a:buSzTx/>
              <a:buNone/>
              <a:defRPr spc="48" sz="2435"/>
            </a:pPr>
            <a:r>
              <a:rPr>
                <a:solidFill>
                  <a:srgbClr val="04B8E6"/>
                </a:solidFill>
              </a:rPr>
              <a:t>Basis Technologies</a:t>
            </a:r>
            <a:r>
              <a:t> offers the only DevOps and test automation platform engineered specifically for SAP. Their DevOps for SAP tool, ActiveControl allows businesses to move their SAP applications from fixed release cycles to an on-demand delivery model based on CI/CD and DevOps.</a:t>
            </a:r>
          </a:p>
          <a:p>
            <a:pPr marL="294639" indent="-294639" defTabSz="375665">
              <a:spcBef>
                <a:spcPts val="2700"/>
              </a:spcBef>
              <a:defRPr spc="48" sz="2435"/>
            </a:pPr>
            <a:r>
              <a:t>Automate 90%+ of manual effort, including build, conflict/dependency management, and deployment</a:t>
            </a:r>
          </a:p>
          <a:p>
            <a:pPr marL="294639" indent="-294639" defTabSz="375665">
              <a:spcBef>
                <a:spcPts val="2700"/>
              </a:spcBef>
              <a:defRPr spc="48" sz="2435"/>
            </a:pPr>
            <a:r>
              <a:t>Integrate SAP in cross-application CI/CD pipelines with tools like GitLab and Jenkins</a:t>
            </a:r>
          </a:p>
          <a:p>
            <a:pPr marL="294639" indent="-294639" defTabSz="375665">
              <a:spcBef>
                <a:spcPts val="2700"/>
              </a:spcBef>
              <a:defRPr spc="48" sz="2435"/>
            </a:pPr>
            <a:r>
              <a:t>Shift quality left with 60+ automated analysers that highlight risk, impact and issues</a:t>
            </a:r>
          </a:p>
          <a:p>
            <a:pPr marL="294639" indent="-294639" defTabSz="375665">
              <a:spcBef>
                <a:spcPts val="2700"/>
              </a:spcBef>
              <a:defRPr spc="48" sz="2435"/>
            </a:pPr>
            <a:r>
              <a:t>Unique BackOut function rolls back deployments</a:t>
            </a:r>
          </a:p>
          <a:p>
            <a:pPr marL="294639" indent="-294639" defTabSz="375665">
              <a:spcBef>
                <a:spcPts val="2700"/>
              </a:spcBef>
              <a:defRPr spc="48" sz="2435"/>
            </a:pPr>
            <a:r>
              <a:t>Automates the management, alignment, and synchronisation</a:t>
            </a:r>
          </a:p>
          <a:p>
            <a:pPr marL="294639" indent="-294639" defTabSz="375665">
              <a:spcBef>
                <a:spcPts val="2700"/>
              </a:spcBef>
              <a:defRPr spc="48" sz="2435"/>
            </a:pPr>
            <a:r>
              <a:t>Fully customisable approval process</a:t>
            </a:r>
          </a:p>
          <a:p>
            <a:pPr marL="294639" indent="-294639" defTabSz="375665">
              <a:spcBef>
                <a:spcPts val="2700"/>
              </a:spcBef>
              <a:defRPr spc="48" sz="2435"/>
            </a:pPr>
            <a:r>
              <a:t>Central web dashboard enables collaboration between distributed teams</a:t>
            </a:r>
          </a:p>
          <a:p>
            <a:pPr marL="294639" indent="-294639" defTabSz="375665">
              <a:spcBef>
                <a:spcPts val="2700"/>
              </a:spcBef>
              <a:defRPr spc="48" sz="2435"/>
            </a:pPr>
            <a:r>
              <a:t>Comprehensive metrics (cycle time, velocity, WIP, etc) support continuous improvement</a:t>
            </a:r>
          </a:p>
          <a:p>
            <a:pPr marL="294639" indent="-294639" defTabSz="375665">
              <a:spcBef>
                <a:spcPts val="2700"/>
              </a:spcBef>
              <a:defRPr spc="48" sz="2435"/>
            </a:pPr>
            <a:r>
              <a:t>Automated code merge and conflict management for 'N+N' SAP project environments</a:t>
            </a:r>
          </a:p>
          <a:p>
            <a:pPr marL="294639" indent="-294639" defTabSz="375665">
              <a:spcBef>
                <a:spcPts val="2700"/>
              </a:spcBef>
              <a:defRPr spc="48" sz="2435"/>
            </a:pPr>
            <a:r>
              <a:t>Full audit trail enables regulatory compliance</a:t>
            </a:r>
          </a:p>
        </p:txBody>
      </p:sp>
      <p:pic>
        <p:nvPicPr>
          <p:cNvPr id="415" name="Image" descr="Image"/>
          <p:cNvPicPr>
            <a:picLocks noChangeAspect="1"/>
          </p:cNvPicPr>
          <p:nvPr/>
        </p:nvPicPr>
        <p:blipFill>
          <a:blip r:embed="rId2">
            <a:extLst/>
          </a:blip>
          <a:stretch>
            <a:fillRect/>
          </a:stretch>
        </p:blipFill>
        <p:spPr>
          <a:xfrm>
            <a:off x="10610850" y="7251700"/>
            <a:ext cx="3162300" cy="12700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A. Plan the procedure…"/>
          <p:cNvSpPr txBox="1"/>
          <p:nvPr>
            <p:ph type="body" idx="1"/>
          </p:nvPr>
        </p:nvSpPr>
        <p:spPr>
          <a:prstGeom prst="rect">
            <a:avLst/>
          </a:prstGeom>
        </p:spPr>
        <p:txBody>
          <a:bodyPr/>
          <a:lstStyle/>
          <a:p>
            <a:pPr/>
            <a:r>
              <a:t>A. Plan the procedure</a:t>
            </a:r>
          </a:p>
          <a:p>
            <a:pPr/>
            <a:r>
              <a:t>B. Write codes for functionality</a:t>
            </a:r>
          </a:p>
          <a:p>
            <a:pPr/>
            <a:r>
              <a:t>C. Make the codes executable</a:t>
            </a:r>
          </a:p>
          <a:p>
            <a:pPr/>
            <a:r>
              <a:t>D. Run tests</a:t>
            </a:r>
          </a:p>
          <a:p>
            <a:pPr/>
            <a:r>
              <a:t>E. Run software on client system</a:t>
            </a:r>
          </a:p>
          <a:p>
            <a:pPr/>
            <a:r>
              <a:t>F. Monitor the working of the software and give feedback</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4. testrail"/>
          <p:cNvSpPr txBox="1"/>
          <p:nvPr>
            <p:ph type="body" idx="13"/>
          </p:nvPr>
        </p:nvSpPr>
        <p:spPr>
          <a:prstGeom prst="rect">
            <a:avLst/>
          </a:prstGeom>
        </p:spPr>
        <p:txBody>
          <a:bodyPr/>
          <a:lstStyle/>
          <a:p>
            <a:pPr/>
            <a:r>
              <a:t>4. testrail</a:t>
            </a:r>
          </a:p>
        </p:txBody>
      </p:sp>
      <p:sp>
        <p:nvSpPr>
          <p:cNvPr id="418"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419" name="Boost your team's testing with TestRail, the #1 most popular test management tool in the DevTestOps Landscape Survey 2019. TestRail is available for installation on your own server or as a cloud-based/SaaS solution.…"/>
          <p:cNvSpPr txBox="1"/>
          <p:nvPr>
            <p:ph type="body" idx="1"/>
          </p:nvPr>
        </p:nvSpPr>
        <p:spPr>
          <a:xfrm>
            <a:off x="1257300" y="3175000"/>
            <a:ext cx="21869400" cy="9067800"/>
          </a:xfrm>
          <a:prstGeom prst="rect">
            <a:avLst/>
          </a:prstGeom>
        </p:spPr>
        <p:txBody>
          <a:bodyPr/>
          <a:lstStyle/>
          <a:p>
            <a:pPr marL="0" indent="0" defTabSz="557022">
              <a:spcBef>
                <a:spcPts val="4100"/>
              </a:spcBef>
              <a:buClrTx/>
              <a:buSzTx/>
              <a:buNone/>
              <a:defRPr spc="72" sz="3612"/>
            </a:pPr>
            <a:r>
              <a:t>Boost your team's testing with </a:t>
            </a:r>
            <a:r>
              <a:rPr>
                <a:solidFill>
                  <a:srgbClr val="04B8E6"/>
                </a:solidFill>
              </a:rPr>
              <a:t>TestRail</a:t>
            </a:r>
            <a:r>
              <a:t>, the #1 most popular test management tool in the DevTestOps Landscape Survey 2019. TestRail is available for installation on your own server or as a cloud-based/SaaS solution.</a:t>
            </a:r>
          </a:p>
          <a:p>
            <a:pPr marL="436880" indent="-436880" defTabSz="557022">
              <a:spcBef>
                <a:spcPts val="4100"/>
              </a:spcBef>
              <a:defRPr spc="72" sz="3612"/>
            </a:pPr>
            <a:r>
              <a:t>Manage manual and automated test cases, plans, and runs.</a:t>
            </a:r>
          </a:p>
          <a:p>
            <a:pPr marL="436880" indent="-436880" defTabSz="557022">
              <a:spcBef>
                <a:spcPts val="4100"/>
              </a:spcBef>
              <a:defRPr spc="72" sz="3612"/>
            </a:pPr>
            <a:r>
              <a:t>Get real-time insights into testing progress with informative dashboards, metrics and activity reports.</a:t>
            </a:r>
          </a:p>
          <a:p>
            <a:pPr marL="436880" indent="-436880" defTabSz="557022">
              <a:spcBef>
                <a:spcPts val="4100"/>
              </a:spcBef>
              <a:defRPr spc="72" sz="3612"/>
            </a:pPr>
            <a:r>
              <a:t>Work more efficiently with milestones, personal to-do lists, and email notifications.</a:t>
            </a:r>
          </a:p>
          <a:p>
            <a:pPr marL="436880" indent="-436880" defTabSz="557022">
              <a:spcBef>
                <a:spcPts val="4100"/>
              </a:spcBef>
              <a:defRPr spc="72" sz="3612"/>
            </a:pPr>
            <a:r>
              <a:t>Integrate with tools in your DevOps pipeline including JIRA, Bugzilla, Jenkins, TFS and more. Get the free Jira plug-in on the Atlassian marketplace.</a:t>
            </a:r>
          </a:p>
          <a:p>
            <a:pPr marL="436880" indent="-436880" defTabSz="557022">
              <a:spcBef>
                <a:spcPts val="4100"/>
              </a:spcBef>
              <a:defRPr spc="72" sz="3612"/>
            </a:pPr>
            <a:r>
              <a:t>Enterprise edition available for large teams &amp; mission-critical projects.</a:t>
            </a:r>
          </a:p>
        </p:txBody>
      </p:sp>
      <p:pic>
        <p:nvPicPr>
          <p:cNvPr id="420" name="Image" descr="Image"/>
          <p:cNvPicPr>
            <a:picLocks noChangeAspect="1"/>
          </p:cNvPicPr>
          <p:nvPr/>
        </p:nvPicPr>
        <p:blipFill>
          <a:blip r:embed="rId2">
            <a:extLst/>
          </a:blip>
          <a:stretch>
            <a:fillRect/>
          </a:stretch>
        </p:blipFill>
        <p:spPr>
          <a:xfrm>
            <a:off x="10267950" y="7245350"/>
            <a:ext cx="3848100" cy="12827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5. Jenkins"/>
          <p:cNvSpPr txBox="1"/>
          <p:nvPr>
            <p:ph type="body" idx="13"/>
          </p:nvPr>
        </p:nvSpPr>
        <p:spPr>
          <a:prstGeom prst="rect">
            <a:avLst/>
          </a:prstGeom>
        </p:spPr>
        <p:txBody>
          <a:bodyPr/>
          <a:lstStyle/>
          <a:p>
            <a:pPr/>
            <a:r>
              <a:t>5. Jenkins</a:t>
            </a:r>
          </a:p>
        </p:txBody>
      </p:sp>
      <p:sp>
        <p:nvSpPr>
          <p:cNvPr id="423"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424" name="Jenkins a DevOps tool for monitoring execution of repeated tasks. It helps to integrate project changes more easily by quickly finding issues.…"/>
          <p:cNvSpPr txBox="1"/>
          <p:nvPr>
            <p:ph type="body" idx="1"/>
          </p:nvPr>
        </p:nvSpPr>
        <p:spPr>
          <a:prstGeom prst="rect">
            <a:avLst/>
          </a:prstGeom>
        </p:spPr>
        <p:txBody>
          <a:bodyPr/>
          <a:lstStyle/>
          <a:p>
            <a:pPr marL="0" indent="0" defTabSz="531113">
              <a:spcBef>
                <a:spcPts val="3900"/>
              </a:spcBef>
              <a:buClrTx/>
              <a:buSzTx/>
              <a:buNone/>
              <a:defRPr spc="68" sz="3443"/>
            </a:pPr>
            <a:r>
              <a:rPr>
                <a:solidFill>
                  <a:srgbClr val="04B8E6"/>
                </a:solidFill>
              </a:rPr>
              <a:t>Jenkins</a:t>
            </a:r>
            <a:r>
              <a:t> a DevOps tool for monitoring execution of repeated tasks. It helps to integrate project changes more easily by quickly finding issues.</a:t>
            </a:r>
          </a:p>
          <a:p>
            <a:pPr marL="416559" indent="-416559" defTabSz="531113">
              <a:spcBef>
                <a:spcPts val="3900"/>
              </a:spcBef>
              <a:defRPr spc="68" sz="3443"/>
            </a:pPr>
            <a:r>
              <a:t>It increases the scale of automation</a:t>
            </a:r>
          </a:p>
          <a:p>
            <a:pPr marL="416559" indent="-416559" defTabSz="531113">
              <a:spcBef>
                <a:spcPts val="3900"/>
              </a:spcBef>
              <a:defRPr spc="68" sz="3443"/>
            </a:pPr>
            <a:r>
              <a:t>Jenkins requires little maintenance and has built-in GUI tool for easy updates.</a:t>
            </a:r>
          </a:p>
          <a:p>
            <a:pPr marL="416559" indent="-416559" defTabSz="531113">
              <a:spcBef>
                <a:spcPts val="3900"/>
              </a:spcBef>
              <a:defRPr spc="68" sz="3443"/>
            </a:pPr>
            <a:r>
              <a:t>It offers 400 plugins to support building and testing virtually any project.</a:t>
            </a:r>
          </a:p>
          <a:p>
            <a:pPr marL="416559" indent="-416559" defTabSz="531113">
              <a:spcBef>
                <a:spcPts val="3900"/>
              </a:spcBef>
              <a:defRPr spc="68" sz="3443"/>
            </a:pPr>
            <a:r>
              <a:t>It is Java-based program ready to run with Operating systems like Windows, Mac OS X, and UNIX</a:t>
            </a:r>
          </a:p>
          <a:p>
            <a:pPr marL="416559" indent="-416559" defTabSz="531113">
              <a:spcBef>
                <a:spcPts val="3900"/>
              </a:spcBef>
              <a:defRPr spc="68" sz="3443"/>
            </a:pPr>
            <a:r>
              <a:t>It supports continuous integration and continuous delivery</a:t>
            </a:r>
          </a:p>
          <a:p>
            <a:pPr marL="416559" indent="-416559" defTabSz="531113">
              <a:spcBef>
                <a:spcPts val="3900"/>
              </a:spcBef>
              <a:defRPr spc="68" sz="3443"/>
            </a:pPr>
            <a:r>
              <a:t>It can easily set up and configured via web interface</a:t>
            </a:r>
          </a:p>
          <a:p>
            <a:pPr marL="416559" indent="-416559" defTabSz="531113">
              <a:spcBef>
                <a:spcPts val="3900"/>
              </a:spcBef>
              <a:defRPr spc="68" sz="3443"/>
            </a:pPr>
            <a:r>
              <a:t>It can distribute tasks across multiple machines thereby increasing concurrency.</a:t>
            </a:r>
          </a:p>
        </p:txBody>
      </p:sp>
      <p:pic>
        <p:nvPicPr>
          <p:cNvPr id="425" name="Image" descr="Image"/>
          <p:cNvPicPr>
            <a:picLocks noChangeAspect="1"/>
          </p:cNvPicPr>
          <p:nvPr/>
        </p:nvPicPr>
        <p:blipFill>
          <a:blip r:embed="rId2">
            <a:extLst/>
          </a:blip>
          <a:stretch>
            <a:fillRect/>
          </a:stretch>
        </p:blipFill>
        <p:spPr>
          <a:xfrm>
            <a:off x="10668000" y="4914900"/>
            <a:ext cx="3048000" cy="9652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